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91" r:id="rId2"/>
    <p:sldId id="273" r:id="rId3"/>
    <p:sldId id="281" r:id="rId4"/>
    <p:sldId id="292" r:id="rId5"/>
    <p:sldId id="293" r:id="rId6"/>
    <p:sldId id="287" r:id="rId7"/>
    <p:sldId id="288" r:id="rId8"/>
    <p:sldId id="289" r:id="rId9"/>
    <p:sldId id="290" r:id="rId10"/>
    <p:sldId id="280" r:id="rId11"/>
    <p:sldId id="277" r:id="rId12"/>
    <p:sldId id="278" r:id="rId13"/>
    <p:sldId id="279" r:id="rId14"/>
    <p:sldId id="294" r:id="rId15"/>
  </p:sldIdLst>
  <p:sldSz cx="1080135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D050"/>
    <a:srgbClr val="8BE002"/>
    <a:srgbClr val="9AF802"/>
    <a:srgbClr val="9EFD03"/>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8230" autoAdjust="0"/>
    <p:restoredTop sz="98965" autoAdjust="0"/>
  </p:normalViewPr>
  <p:slideViewPr>
    <p:cSldViewPr>
      <p:cViewPr varScale="1">
        <p:scale>
          <a:sx n="66" d="100"/>
          <a:sy n="66" d="100"/>
        </p:scale>
        <p:origin x="-702" y="-102"/>
      </p:cViewPr>
      <p:guideLst>
        <p:guide orient="horz" pos="2160"/>
        <p:guide pos="340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179D6B7-3A56-48AB-A5A0-D31717A299E8}" type="datetimeFigureOut">
              <a:rPr lang="zh-TW" altLang="en-US" smtClean="0"/>
              <a:t>2016/7/18</a:t>
            </a:fld>
            <a:endParaRPr lang="zh-TW" altLang="en-US"/>
          </a:p>
        </p:txBody>
      </p:sp>
      <p:sp>
        <p:nvSpPr>
          <p:cNvPr id="4" name="投影片圖像版面配置區 3"/>
          <p:cNvSpPr>
            <a:spLocks noGrp="1" noRot="1" noChangeAspect="1"/>
          </p:cNvSpPr>
          <p:nvPr>
            <p:ph type="sldImg" idx="2"/>
          </p:nvPr>
        </p:nvSpPr>
        <p:spPr>
          <a:xfrm>
            <a:off x="728663" y="685800"/>
            <a:ext cx="5400675"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AE992C-6897-442F-8DE2-09D19DD46BE5}" type="slidenum">
              <a:rPr lang="zh-TW" altLang="en-US" smtClean="0"/>
              <a:t>‹#›</a:t>
            </a:fld>
            <a:endParaRPr lang="zh-TW" altLang="en-US"/>
          </a:p>
        </p:txBody>
      </p:sp>
    </p:spTree>
    <p:extLst>
      <p:ext uri="{BB962C8B-B14F-4D97-AF65-F5344CB8AC3E}">
        <p14:creationId xmlns:p14="http://schemas.microsoft.com/office/powerpoint/2010/main" val="2268359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810101" y="2130427"/>
            <a:ext cx="9181148" cy="1470025"/>
          </a:xfrm>
        </p:spPr>
        <p:txBody>
          <a:bodyPr/>
          <a:lstStyle/>
          <a:p>
            <a:r>
              <a:rPr lang="zh-TW" altLang="en-US" smtClean="0"/>
              <a:t>按一下以編輯母片標題樣式</a:t>
            </a:r>
            <a:endParaRPr lang="zh-TW" altLang="en-US"/>
          </a:p>
        </p:txBody>
      </p:sp>
      <p:sp>
        <p:nvSpPr>
          <p:cNvPr id="3" name="副標題 2"/>
          <p:cNvSpPr>
            <a:spLocks noGrp="1"/>
          </p:cNvSpPr>
          <p:nvPr>
            <p:ph type="subTitle" idx="1"/>
          </p:nvPr>
        </p:nvSpPr>
        <p:spPr>
          <a:xfrm>
            <a:off x="1620203" y="3886200"/>
            <a:ext cx="7560945"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smtClean="0"/>
              <a:t>按一下以編輯母片副標題樣式</a:t>
            </a:r>
            <a:endParaRPr lang="zh-TW" altLang="en-US"/>
          </a:p>
        </p:txBody>
      </p:sp>
      <p:sp>
        <p:nvSpPr>
          <p:cNvPr id="4" name="日期版面配置區 3"/>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337477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40102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8483560" y="274640"/>
            <a:ext cx="2632830" cy="5851525"/>
          </a:xfrm>
        </p:spPr>
        <p:txBody>
          <a:bodyPr vert="eaVert"/>
          <a:lstStyle/>
          <a:p>
            <a:r>
              <a:rPr lang="zh-TW" altLang="en-US" smtClean="0"/>
              <a:t>按一下以編輯母片標題樣式</a:t>
            </a:r>
            <a:endParaRPr lang="zh-TW" altLang="en-US"/>
          </a:p>
        </p:txBody>
      </p:sp>
      <p:sp>
        <p:nvSpPr>
          <p:cNvPr id="3" name="直排文字版面配置區 2"/>
          <p:cNvSpPr>
            <a:spLocks noGrp="1"/>
          </p:cNvSpPr>
          <p:nvPr>
            <p:ph type="body" orient="vert" idx="1"/>
          </p:nvPr>
        </p:nvSpPr>
        <p:spPr>
          <a:xfrm>
            <a:off x="585074" y="274640"/>
            <a:ext cx="7718465" cy="5851525"/>
          </a:xfrm>
        </p:spPr>
        <p:txBody>
          <a:bodyPr vert="eaVert"/>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976475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idx="1"/>
          </p:nvPr>
        </p:nvSpPr>
        <p:spPr/>
        <p:txBody>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924373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53232" y="4406902"/>
            <a:ext cx="9181148" cy="1362075"/>
          </a:xfrm>
        </p:spPr>
        <p:txBody>
          <a:bodyPr anchor="t"/>
          <a:lstStyle>
            <a:lvl1pPr algn="l">
              <a:defRPr sz="4000" b="1" cap="all"/>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853232" y="2906713"/>
            <a:ext cx="9181148"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smtClean="0"/>
              <a:t>按一下以編輯母片文字樣式</a:t>
            </a:r>
          </a:p>
        </p:txBody>
      </p:sp>
      <p:sp>
        <p:nvSpPr>
          <p:cNvPr id="4" name="日期版面配置區 3"/>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21629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內容版面配置區 2"/>
          <p:cNvSpPr>
            <a:spLocks noGrp="1"/>
          </p:cNvSpPr>
          <p:nvPr>
            <p:ph sz="half" idx="1"/>
          </p:nvPr>
        </p:nvSpPr>
        <p:spPr>
          <a:xfrm>
            <a:off x="585074" y="1600202"/>
            <a:ext cx="5175647"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內容版面配置區 3"/>
          <p:cNvSpPr>
            <a:spLocks noGrp="1"/>
          </p:cNvSpPr>
          <p:nvPr>
            <p:ph sz="half" idx="2"/>
          </p:nvPr>
        </p:nvSpPr>
        <p:spPr>
          <a:xfrm>
            <a:off x="5940743" y="1600202"/>
            <a:ext cx="5175647"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日期版面配置區 4"/>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716754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a:xfrm>
            <a:off x="540068" y="274638"/>
            <a:ext cx="9721215" cy="1143000"/>
          </a:xfrm>
        </p:spPr>
        <p:txBody>
          <a:bodyPr/>
          <a:lstStyle>
            <a:lvl1pPr>
              <a:defRPr/>
            </a:lvl1p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540067" y="1535113"/>
            <a:ext cx="477247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4" name="內容版面配置區 3"/>
          <p:cNvSpPr>
            <a:spLocks noGrp="1"/>
          </p:cNvSpPr>
          <p:nvPr>
            <p:ph sz="half" idx="2"/>
          </p:nvPr>
        </p:nvSpPr>
        <p:spPr>
          <a:xfrm>
            <a:off x="540067" y="2174875"/>
            <a:ext cx="477247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5" name="文字版面配置區 4"/>
          <p:cNvSpPr>
            <a:spLocks noGrp="1"/>
          </p:cNvSpPr>
          <p:nvPr>
            <p:ph type="body" sz="quarter" idx="3"/>
          </p:nvPr>
        </p:nvSpPr>
        <p:spPr>
          <a:xfrm>
            <a:off x="5486937" y="1535113"/>
            <a:ext cx="477434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smtClean="0"/>
              <a:t>按一下以編輯母片文字樣式</a:t>
            </a:r>
          </a:p>
        </p:txBody>
      </p:sp>
      <p:sp>
        <p:nvSpPr>
          <p:cNvPr id="6" name="內容版面配置區 5"/>
          <p:cNvSpPr>
            <a:spLocks noGrp="1"/>
          </p:cNvSpPr>
          <p:nvPr>
            <p:ph sz="quarter" idx="4"/>
          </p:nvPr>
        </p:nvSpPr>
        <p:spPr>
          <a:xfrm>
            <a:off x="5486937" y="2174875"/>
            <a:ext cx="477434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7" name="日期版面配置區 6"/>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754991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smtClean="0"/>
              <a:t>按一下以編輯母片標題樣式</a:t>
            </a:r>
            <a:endParaRPr lang="zh-TW" altLang="en-US"/>
          </a:p>
        </p:txBody>
      </p:sp>
      <p:sp>
        <p:nvSpPr>
          <p:cNvPr id="3" name="日期版面配置區 2"/>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2540772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2562826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540068" y="273050"/>
            <a:ext cx="3553570" cy="1162050"/>
          </a:xfrm>
        </p:spPr>
        <p:txBody>
          <a:bodyPr anchor="b"/>
          <a:lstStyle>
            <a:lvl1pPr algn="l">
              <a:defRPr sz="2000" b="1"/>
            </a:lvl1pPr>
          </a:lstStyle>
          <a:p>
            <a:r>
              <a:rPr lang="zh-TW" altLang="en-US" smtClean="0"/>
              <a:t>按一下以編輯母片標題樣式</a:t>
            </a:r>
            <a:endParaRPr lang="zh-TW" altLang="en-US"/>
          </a:p>
        </p:txBody>
      </p:sp>
      <p:sp>
        <p:nvSpPr>
          <p:cNvPr id="3" name="內容版面配置區 2"/>
          <p:cNvSpPr>
            <a:spLocks noGrp="1"/>
          </p:cNvSpPr>
          <p:nvPr>
            <p:ph idx="1"/>
          </p:nvPr>
        </p:nvSpPr>
        <p:spPr>
          <a:xfrm>
            <a:off x="4223028" y="273052"/>
            <a:ext cx="603825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文字版面配置區 3"/>
          <p:cNvSpPr>
            <a:spLocks noGrp="1"/>
          </p:cNvSpPr>
          <p:nvPr>
            <p:ph type="body" sz="half" idx="2"/>
          </p:nvPr>
        </p:nvSpPr>
        <p:spPr>
          <a:xfrm>
            <a:off x="540068" y="1435102"/>
            <a:ext cx="3553570"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3527631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2117140" y="4800600"/>
            <a:ext cx="6480810" cy="566738"/>
          </a:xfrm>
        </p:spPr>
        <p:txBody>
          <a:bodyPr anchor="b"/>
          <a:lstStyle>
            <a:lvl1pPr algn="l">
              <a:defRPr sz="2000" b="1"/>
            </a:lvl1pPr>
          </a:lstStyle>
          <a:p>
            <a:r>
              <a:rPr lang="zh-TW" altLang="en-US" smtClean="0"/>
              <a:t>按一下以編輯母片標題樣式</a:t>
            </a:r>
            <a:endParaRPr lang="zh-TW" altLang="en-US"/>
          </a:p>
        </p:txBody>
      </p:sp>
      <p:sp>
        <p:nvSpPr>
          <p:cNvPr id="3" name="圖片版面配置區 2"/>
          <p:cNvSpPr>
            <a:spLocks noGrp="1"/>
          </p:cNvSpPr>
          <p:nvPr>
            <p:ph type="pic" idx="1"/>
          </p:nvPr>
        </p:nvSpPr>
        <p:spPr>
          <a:xfrm>
            <a:off x="2117140" y="612775"/>
            <a:ext cx="648081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2117140" y="5367338"/>
            <a:ext cx="648081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smtClean="0"/>
              <a:t>按一下以編輯母片文字樣式</a:t>
            </a:r>
          </a:p>
        </p:txBody>
      </p:sp>
      <p:sp>
        <p:nvSpPr>
          <p:cNvPr id="5" name="日期版面配置區 4"/>
          <p:cNvSpPr>
            <a:spLocks noGrp="1"/>
          </p:cNvSpPr>
          <p:nvPr>
            <p:ph type="dt" sz="half" idx="10"/>
          </p:nvPr>
        </p:nvSpPr>
        <p:spPr/>
        <p:txBody>
          <a:bodyPr/>
          <a:lstStyle/>
          <a:p>
            <a:fld id="{A2F69D14-0B00-400B-BBB5-AC4CA63BD022}" type="datetimeFigureOut">
              <a:rPr lang="zh-TW" altLang="en-US" smtClean="0"/>
              <a:t>2016/7/18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183101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540068" y="274638"/>
            <a:ext cx="9721215" cy="1143000"/>
          </a:xfrm>
          <a:prstGeom prst="rect">
            <a:avLst/>
          </a:prstGeom>
        </p:spPr>
        <p:txBody>
          <a:bodyPr vert="horz" lIns="91440" tIns="45720" rIns="91440" bIns="45720" rtlCol="0" anchor="ctr">
            <a:normAutofit/>
          </a:bodyPr>
          <a:lstStyle/>
          <a:p>
            <a:r>
              <a:rPr lang="zh-TW" altLang="en-US" smtClean="0"/>
              <a:t>按一下以編輯母片標題樣式</a:t>
            </a:r>
            <a:endParaRPr lang="zh-TW" altLang="en-US"/>
          </a:p>
        </p:txBody>
      </p:sp>
      <p:sp>
        <p:nvSpPr>
          <p:cNvPr id="3" name="文字版面配置區 2"/>
          <p:cNvSpPr>
            <a:spLocks noGrp="1"/>
          </p:cNvSpPr>
          <p:nvPr>
            <p:ph type="body" idx="1"/>
          </p:nvPr>
        </p:nvSpPr>
        <p:spPr>
          <a:xfrm>
            <a:off x="540068" y="1600202"/>
            <a:ext cx="9721215" cy="4525963"/>
          </a:xfrm>
          <a:prstGeom prst="rect">
            <a:avLst/>
          </a:prstGeom>
        </p:spPr>
        <p:txBody>
          <a:bodyPr vert="horz" lIns="91440" tIns="45720" rIns="91440" bIns="45720" rtlCol="0">
            <a:normAutofit/>
          </a:bodyPr>
          <a:lstStyle/>
          <a:p>
            <a:pPr lvl="0"/>
            <a:r>
              <a:rPr lang="zh-TW" altLang="en-US" smtClean="0"/>
              <a:t>按一下以編輯母片文字樣式</a:t>
            </a:r>
          </a:p>
          <a:p>
            <a:pPr lvl="1"/>
            <a:r>
              <a:rPr lang="zh-TW" altLang="en-US" smtClean="0"/>
              <a:t>第二層</a:t>
            </a:r>
          </a:p>
          <a:p>
            <a:pPr lvl="2"/>
            <a:r>
              <a:rPr lang="zh-TW" altLang="en-US" smtClean="0"/>
              <a:t>第三層</a:t>
            </a:r>
          </a:p>
          <a:p>
            <a:pPr lvl="3"/>
            <a:r>
              <a:rPr lang="zh-TW" altLang="en-US" smtClean="0"/>
              <a:t>第四層</a:t>
            </a:r>
          </a:p>
          <a:p>
            <a:pPr lvl="4"/>
            <a:r>
              <a:rPr lang="zh-TW" altLang="en-US" smtClean="0"/>
              <a:t>第五層</a:t>
            </a:r>
            <a:endParaRPr lang="zh-TW" altLang="en-US"/>
          </a:p>
        </p:txBody>
      </p:sp>
      <p:sp>
        <p:nvSpPr>
          <p:cNvPr id="4" name="日期版面配置區 3"/>
          <p:cNvSpPr>
            <a:spLocks noGrp="1"/>
          </p:cNvSpPr>
          <p:nvPr>
            <p:ph type="dt" sz="half" idx="2"/>
          </p:nvPr>
        </p:nvSpPr>
        <p:spPr>
          <a:xfrm>
            <a:off x="540068" y="6356352"/>
            <a:ext cx="2520315"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F69D14-0B00-400B-BBB5-AC4CA63BD022}" type="datetimeFigureOut">
              <a:rPr lang="zh-TW" altLang="en-US" smtClean="0"/>
              <a:t>2016/7/18</a:t>
            </a:fld>
            <a:endParaRPr lang="zh-TW" altLang="en-US"/>
          </a:p>
        </p:txBody>
      </p:sp>
      <p:sp>
        <p:nvSpPr>
          <p:cNvPr id="5" name="頁尾版面配置區 4"/>
          <p:cNvSpPr>
            <a:spLocks noGrp="1"/>
          </p:cNvSpPr>
          <p:nvPr>
            <p:ph type="ftr" sz="quarter" idx="3"/>
          </p:nvPr>
        </p:nvSpPr>
        <p:spPr>
          <a:xfrm>
            <a:off x="3690461" y="6356352"/>
            <a:ext cx="34204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7740968" y="6356352"/>
            <a:ext cx="2520315"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F24549-9F80-426F-9361-2D50C6A66B00}" type="slidenum">
              <a:rPr lang="zh-TW" altLang="en-US" smtClean="0"/>
              <a:t>‹#›</a:t>
            </a:fld>
            <a:endParaRPr lang="zh-TW" altLang="en-US"/>
          </a:p>
        </p:txBody>
      </p:sp>
    </p:spTree>
    <p:extLst>
      <p:ext uri="{BB962C8B-B14F-4D97-AF65-F5344CB8AC3E}">
        <p14:creationId xmlns:p14="http://schemas.microsoft.com/office/powerpoint/2010/main" val="1965546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microsoft.com/office/2007/relationships/hdphoto" Target="../media/hdphoto2.wdp"/></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ank-820160_128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00" y="-171400"/>
            <a:ext cx="11520656" cy="7029400"/>
          </a:xfrm>
          <a:prstGeom prst="rect">
            <a:avLst/>
          </a:prstGeom>
        </p:spPr>
      </p:pic>
      <p:sp>
        <p:nvSpPr>
          <p:cNvPr id="10" name="TextBox 6"/>
          <p:cNvSpPr txBox="1"/>
          <p:nvPr/>
        </p:nvSpPr>
        <p:spPr>
          <a:xfrm>
            <a:off x="720155" y="3068960"/>
            <a:ext cx="9618811" cy="984885"/>
          </a:xfrm>
          <a:prstGeom prst="rect">
            <a:avLst/>
          </a:prstGeom>
          <a:noFill/>
        </p:spPr>
        <p:txBody>
          <a:bodyPr wrap="square" rtlCol="0">
            <a:spAutoFit/>
          </a:bodyPr>
          <a:lstStyle/>
          <a:p>
            <a:pPr algn="ctr"/>
            <a:r>
              <a:rPr lang="en-CA" altLang="zh-TW" sz="4000" b="1" dirty="0" smtClean="0">
                <a:solidFill>
                  <a:schemeClr val="bg1"/>
                </a:solidFill>
                <a:latin typeface="Century Gothic" panose="020B0502020202020204" pitchFamily="34" charset="0"/>
              </a:rPr>
              <a:t>American Conspiracy Theories</a:t>
            </a:r>
            <a:endParaRPr lang="zh-TW" altLang="zh-TW" sz="4000" dirty="0">
              <a:solidFill>
                <a:schemeClr val="bg1"/>
              </a:solidFill>
              <a:latin typeface="Century Gothic" panose="020B0502020202020204" pitchFamily="34" charset="0"/>
            </a:endParaRPr>
          </a:p>
          <a:p>
            <a:pPr algn="ctr"/>
            <a:r>
              <a:rPr lang="en-US" altLang="zh-TW" dirty="0" smtClean="0">
                <a:solidFill>
                  <a:schemeClr val="bg1"/>
                </a:solidFill>
                <a:latin typeface="Century Gothic" panose="020B0502020202020204" pitchFamily="34" charset="0"/>
              </a:rPr>
              <a:t>Some of America’s Biggest Events – Did They Really Happen? </a:t>
            </a:r>
            <a:endParaRPr lang="zh-TW" altLang="zh-TW" dirty="0">
              <a:solidFill>
                <a:schemeClr val="bg1"/>
              </a:solidFill>
              <a:latin typeface="Century Gothic" panose="020B0502020202020204" pitchFamily="34" charset="0"/>
            </a:endParaRPr>
          </a:p>
        </p:txBody>
      </p:sp>
      <p:grpSp>
        <p:nvGrpSpPr>
          <p:cNvPr id="11" name="群組 10"/>
          <p:cNvGrpSpPr/>
          <p:nvPr/>
        </p:nvGrpSpPr>
        <p:grpSpPr>
          <a:xfrm>
            <a:off x="0" y="1166"/>
            <a:ext cx="1944291" cy="1296219"/>
            <a:chOff x="0" y="-3"/>
            <a:chExt cx="1944291" cy="1296219"/>
          </a:xfrm>
        </p:grpSpPr>
        <p:sp>
          <p:nvSpPr>
            <p:cNvPr id="12" name="淚滴形 11"/>
            <p:cNvSpPr/>
            <p:nvPr/>
          </p:nvSpPr>
          <p:spPr>
            <a:xfrm rot="16200000">
              <a:off x="0" y="-3"/>
              <a:ext cx="1296219" cy="1296219"/>
            </a:xfrm>
            <a:prstGeom prst="teardrop">
              <a:avLst/>
            </a:prstGeom>
            <a:solidFill>
              <a:srgbClr val="93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文字方塊 12"/>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grpSp>
        <p:nvGrpSpPr>
          <p:cNvPr id="7" name="群組 6"/>
          <p:cNvGrpSpPr/>
          <p:nvPr/>
        </p:nvGrpSpPr>
        <p:grpSpPr>
          <a:xfrm>
            <a:off x="4836603" y="4984445"/>
            <a:ext cx="1417813" cy="432048"/>
            <a:chOff x="882641" y="4063530"/>
            <a:chExt cx="989642" cy="301572"/>
          </a:xfrm>
        </p:grpSpPr>
        <p:sp>
          <p:nvSpPr>
            <p:cNvPr id="8" name="矩形 7"/>
            <p:cNvSpPr/>
            <p:nvPr/>
          </p:nvSpPr>
          <p:spPr>
            <a:xfrm>
              <a:off x="882641" y="4063530"/>
              <a:ext cx="989642" cy="301572"/>
            </a:xfrm>
            <a:prstGeom prst="rect">
              <a:avLst/>
            </a:prstGeom>
            <a:noFill/>
            <a:ln w="952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8"/>
            <p:cNvSpPr txBox="1"/>
            <p:nvPr/>
          </p:nvSpPr>
          <p:spPr>
            <a:xfrm>
              <a:off x="1130489" y="4065366"/>
              <a:ext cx="493947" cy="257796"/>
            </a:xfrm>
            <a:prstGeom prst="rect">
              <a:avLst/>
            </a:prstGeom>
            <a:noFill/>
          </p:spPr>
          <p:txBody>
            <a:bodyPr wrap="square" rtlCol="0">
              <a:spAutoFit/>
            </a:bodyPr>
            <a:lstStyle/>
            <a:p>
              <a:r>
                <a:rPr lang="en-US" altLang="zh-TW" dirty="0" smtClean="0">
                  <a:solidFill>
                    <a:schemeClr val="bg1"/>
                  </a:solidFill>
                  <a:latin typeface="Century Gothic" panose="020B0502020202020204" pitchFamily="34" charset="0"/>
                </a:rPr>
                <a:t>view</a:t>
              </a:r>
              <a:endParaRPr lang="zh-TW" altLang="en-US" dirty="0">
                <a:solidFill>
                  <a:schemeClr val="bg1"/>
                </a:solidFill>
                <a:latin typeface="Century Gothic" panose="020B0502020202020204" pitchFamily="34" charset="0"/>
              </a:endParaRPr>
            </a:p>
          </p:txBody>
        </p:sp>
      </p:grpSp>
    </p:spTree>
    <p:extLst>
      <p:ext uri="{BB962C8B-B14F-4D97-AF65-F5344CB8AC3E}">
        <p14:creationId xmlns:p14="http://schemas.microsoft.com/office/powerpoint/2010/main" val="319474831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11"/>
          <p:cNvSpPr txBox="1"/>
          <p:nvPr/>
        </p:nvSpPr>
        <p:spPr>
          <a:xfrm>
            <a:off x="504131" y="2996952"/>
            <a:ext cx="6624736" cy="3370154"/>
          </a:xfrm>
          <a:prstGeom prst="rect">
            <a:avLst/>
          </a:prstGeom>
          <a:noFill/>
        </p:spPr>
        <p:txBody>
          <a:bodyPr wrap="square" rtlCol="0">
            <a:spAutoFit/>
          </a:bodyPr>
          <a:lstStyle/>
          <a:p>
            <a:r>
              <a:rPr lang="en-US" sz="3600" b="1" dirty="0" smtClean="0">
                <a:solidFill>
                  <a:schemeClr val="accent3"/>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REVIEW DISCUSSION</a:t>
            </a:r>
            <a:r>
              <a:rPr lang="en-US" sz="3600" dirty="0" smtClean="0">
                <a:solidFill>
                  <a:schemeClr val="accent3"/>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 </a:t>
            </a:r>
          </a:p>
          <a:p>
            <a:pPr>
              <a:lnSpc>
                <a:spcPct val="200000"/>
              </a:lnSpc>
            </a:pPr>
            <a:r>
              <a:rPr lang="en-US" dirty="0"/>
              <a:t>Think about the conspiracy theories you learnt about or talked about during this lesson. Choose one and discuss it in detail with your partner. You can use one from this lesson or a movie, book, TV series, etc. Choose one conspiracy theory for your next activity, make sure you have enough information to talk about it.</a:t>
            </a:r>
          </a:p>
        </p:txBody>
      </p:sp>
      <p:grpSp>
        <p:nvGrpSpPr>
          <p:cNvPr id="2" name="群組 1"/>
          <p:cNvGrpSpPr/>
          <p:nvPr/>
        </p:nvGrpSpPr>
        <p:grpSpPr>
          <a:xfrm>
            <a:off x="7128867" y="1916832"/>
            <a:ext cx="3806168" cy="3806168"/>
            <a:chOff x="4980645" y="2276872"/>
            <a:chExt cx="1136774" cy="1136774"/>
          </a:xfrm>
        </p:grpSpPr>
        <p:sp>
          <p:nvSpPr>
            <p:cNvPr id="10" name="橢圓 9"/>
            <p:cNvSpPr/>
            <p:nvPr/>
          </p:nvSpPr>
          <p:spPr>
            <a:xfrm>
              <a:off x="4980645" y="2276872"/>
              <a:ext cx="1136774" cy="1136774"/>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9" name="Picture 9" descr="icon-projects.png"/>
            <p:cNvPicPr>
              <a:picLocks noChangeAspect="1"/>
            </p:cNvPicPr>
            <p:nvPr/>
          </p:nvPicPr>
          <p:blipFill>
            <a:blip r:embed="rId2" cstate="print">
              <a:duotone>
                <a:prstClr val="black"/>
                <a:schemeClr val="bg1">
                  <a:tint val="45000"/>
                  <a:satMod val="400000"/>
                </a:schemeClr>
              </a:duotone>
              <a:extLst>
                <a:ext uri="{28A0092B-C50C-407E-A947-70E740481C1C}">
                  <a14:useLocalDpi xmlns:a14="http://schemas.microsoft.com/office/drawing/2010/main" val="0"/>
                </a:ext>
              </a:extLst>
            </a:blip>
            <a:stretch>
              <a:fillRect/>
            </a:stretch>
          </p:blipFill>
          <p:spPr>
            <a:xfrm>
              <a:off x="5175968" y="2518358"/>
              <a:ext cx="728763" cy="728763"/>
            </a:xfrm>
            <a:prstGeom prst="rect">
              <a:avLst/>
            </a:prstGeom>
          </p:spPr>
        </p:pic>
      </p:grpSp>
      <p:grpSp>
        <p:nvGrpSpPr>
          <p:cNvPr id="15" name="群組 14"/>
          <p:cNvGrpSpPr/>
          <p:nvPr/>
        </p:nvGrpSpPr>
        <p:grpSpPr>
          <a:xfrm>
            <a:off x="-1" y="-27384"/>
            <a:ext cx="1944291" cy="1296219"/>
            <a:chOff x="0" y="-3"/>
            <a:chExt cx="1944291" cy="1296219"/>
          </a:xfrm>
        </p:grpSpPr>
        <p:sp>
          <p:nvSpPr>
            <p:cNvPr id="16" name="淚滴形 15"/>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 name="文字方塊 16"/>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19488903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橢圓 11"/>
          <p:cNvSpPr/>
          <p:nvPr/>
        </p:nvSpPr>
        <p:spPr>
          <a:xfrm>
            <a:off x="4994691" y="2446952"/>
            <a:ext cx="1136774" cy="1136774"/>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TextBox 4"/>
          <p:cNvSpPr txBox="1"/>
          <p:nvPr/>
        </p:nvSpPr>
        <p:spPr>
          <a:xfrm>
            <a:off x="3926396" y="3705669"/>
            <a:ext cx="4786647" cy="646331"/>
          </a:xfrm>
          <a:prstGeom prst="rect">
            <a:avLst/>
          </a:prstGeom>
          <a:noFill/>
        </p:spPr>
        <p:txBody>
          <a:bodyPr wrap="square" rtlCol="0">
            <a:spAutoFit/>
          </a:bodyPr>
          <a:lstStyle/>
          <a:p>
            <a:r>
              <a:rPr lang="en-US" sz="3600" dirty="0" smtClean="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SPEAKING TASK</a:t>
            </a:r>
            <a:endParaRPr lang="en-US" sz="3600" dirty="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endParaRPr>
          </a:p>
        </p:txBody>
      </p:sp>
      <p:sp>
        <p:nvSpPr>
          <p:cNvPr id="7" name="TextBox 7"/>
          <p:cNvSpPr txBox="1"/>
          <p:nvPr/>
        </p:nvSpPr>
        <p:spPr>
          <a:xfrm>
            <a:off x="1944291" y="4293096"/>
            <a:ext cx="7378936" cy="2503249"/>
          </a:xfrm>
          <a:prstGeom prst="rect">
            <a:avLst/>
          </a:prstGeom>
          <a:noFill/>
        </p:spPr>
        <p:txBody>
          <a:bodyPr wrap="square" rtlCol="0">
            <a:spAutoFit/>
          </a:bodyPr>
          <a:lstStyle/>
          <a:p>
            <a:pPr algn="ctr">
              <a:lnSpc>
                <a:spcPct val="200000"/>
              </a:lnSpc>
            </a:pPr>
            <a:r>
              <a:rPr lang="en-US" sz="2000" dirty="0"/>
              <a:t>Choose one team to present their conspiracy theory. One member has to argue why the conspiracy theory is true, the other should say why it isn’t. The rest of the class should ask them questions to see if they can decide if it is just a theory or not. </a:t>
            </a:r>
          </a:p>
        </p:txBody>
      </p:sp>
      <p:pic>
        <p:nvPicPr>
          <p:cNvPr id="11" name="Picture 5" descr="2209400_orig.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12643" y="2564904"/>
            <a:ext cx="900870" cy="900870"/>
          </a:xfrm>
          <a:prstGeom prst="rect">
            <a:avLst/>
          </a:prstGeom>
        </p:spPr>
      </p:pic>
      <p:grpSp>
        <p:nvGrpSpPr>
          <p:cNvPr id="10" name="群組 9"/>
          <p:cNvGrpSpPr/>
          <p:nvPr/>
        </p:nvGrpSpPr>
        <p:grpSpPr>
          <a:xfrm>
            <a:off x="0" y="1166"/>
            <a:ext cx="1944291" cy="1296219"/>
            <a:chOff x="0" y="-3"/>
            <a:chExt cx="1944291" cy="1296219"/>
          </a:xfrm>
        </p:grpSpPr>
        <p:sp>
          <p:nvSpPr>
            <p:cNvPr id="17" name="淚滴形 16"/>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33995041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142421" y="3705669"/>
            <a:ext cx="3490503" cy="646331"/>
          </a:xfrm>
          <a:prstGeom prst="rect">
            <a:avLst/>
          </a:prstGeom>
          <a:noFill/>
        </p:spPr>
        <p:txBody>
          <a:bodyPr wrap="square" rtlCol="0">
            <a:spAutoFit/>
          </a:bodyPr>
          <a:lstStyle/>
          <a:p>
            <a:r>
              <a:rPr lang="en-US" sz="3600" dirty="0" smtClean="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ASSESSMENT</a:t>
            </a:r>
            <a:endParaRPr lang="en-US" sz="3600" dirty="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endParaRPr>
          </a:p>
        </p:txBody>
      </p:sp>
      <p:pic>
        <p:nvPicPr>
          <p:cNvPr id="2050" name="Picture 2" descr="D:\WH\lesson_ppt\template\ICON\WH_lesson_icon-0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64571" y="2187334"/>
            <a:ext cx="2044701" cy="1841500"/>
          </a:xfrm>
          <a:prstGeom prst="rect">
            <a:avLst/>
          </a:prstGeom>
          <a:noFill/>
          <a:extLst>
            <a:ext uri="{909E8E84-426E-40DD-AFC4-6F175D3DCCD1}">
              <a14:hiddenFill xmlns:a14="http://schemas.microsoft.com/office/drawing/2010/main">
                <a:solidFill>
                  <a:srgbClr val="FFFFFF"/>
                </a:solidFill>
              </a14:hiddenFill>
            </a:ext>
          </a:extLst>
        </p:spPr>
      </p:pic>
      <p:grpSp>
        <p:nvGrpSpPr>
          <p:cNvPr id="12" name="群組 11"/>
          <p:cNvGrpSpPr/>
          <p:nvPr/>
        </p:nvGrpSpPr>
        <p:grpSpPr>
          <a:xfrm>
            <a:off x="0" y="1166"/>
            <a:ext cx="1944291" cy="1296219"/>
            <a:chOff x="0" y="-3"/>
            <a:chExt cx="1944291" cy="1296219"/>
          </a:xfrm>
        </p:grpSpPr>
        <p:sp>
          <p:nvSpPr>
            <p:cNvPr id="13" name="淚滴形 12"/>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4" name="文字方塊 13"/>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41563896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4"/>
          <p:cNvSpPr txBox="1"/>
          <p:nvPr/>
        </p:nvSpPr>
        <p:spPr>
          <a:xfrm>
            <a:off x="5400675" y="5993412"/>
            <a:ext cx="8064896" cy="1107996"/>
          </a:xfrm>
          <a:prstGeom prst="rect">
            <a:avLst/>
          </a:prstGeom>
          <a:noFill/>
        </p:spPr>
        <p:txBody>
          <a:bodyPr wrap="square" rtlCol="0">
            <a:spAutoFit/>
          </a:bodyPr>
          <a:lstStyle/>
          <a:p>
            <a:r>
              <a:rPr lang="en-US" sz="6600" b="1" dirty="0" smtClean="0">
                <a:solidFill>
                  <a:schemeClr val="bg1">
                    <a:lumMod val="7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ASSESSMENT</a:t>
            </a:r>
            <a:endParaRPr lang="en-US" sz="6600" b="1" dirty="0">
              <a:solidFill>
                <a:schemeClr val="bg1">
                  <a:lumMod val="7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endParaRPr>
          </a:p>
        </p:txBody>
      </p:sp>
      <p:pic>
        <p:nvPicPr>
          <p:cNvPr id="3074" name="Picture 2" descr="D:\WH\lesson_ppt\template\ICON\WH_lesson_icon-0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8104" y="3068960"/>
            <a:ext cx="2337963" cy="2246636"/>
          </a:xfrm>
          <a:prstGeom prst="rect">
            <a:avLst/>
          </a:prstGeom>
          <a:noFill/>
          <a:extLst>
            <a:ext uri="{909E8E84-426E-40DD-AFC4-6F175D3DCCD1}">
              <a14:hiddenFill xmlns:a14="http://schemas.microsoft.com/office/drawing/2010/main">
                <a:solidFill>
                  <a:srgbClr val="FFFFFF"/>
                </a:solidFill>
              </a14:hiddenFill>
            </a:ext>
          </a:extLst>
        </p:spPr>
      </p:pic>
      <p:grpSp>
        <p:nvGrpSpPr>
          <p:cNvPr id="9" name="群組 8"/>
          <p:cNvGrpSpPr/>
          <p:nvPr/>
        </p:nvGrpSpPr>
        <p:grpSpPr>
          <a:xfrm>
            <a:off x="0" y="1166"/>
            <a:ext cx="1944291" cy="1296219"/>
            <a:chOff x="0" y="-3"/>
            <a:chExt cx="1944291" cy="1296219"/>
          </a:xfrm>
        </p:grpSpPr>
        <p:sp>
          <p:nvSpPr>
            <p:cNvPr id="10" name="淚滴形 9"/>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4"/>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
        <p:nvSpPr>
          <p:cNvPr id="2" name="Rectangle 1"/>
          <p:cNvSpPr/>
          <p:nvPr/>
        </p:nvSpPr>
        <p:spPr>
          <a:xfrm>
            <a:off x="1512243" y="620688"/>
            <a:ext cx="1758658" cy="446276"/>
          </a:xfrm>
          <a:prstGeom prst="rect">
            <a:avLst/>
          </a:prstGeom>
        </p:spPr>
        <p:txBody>
          <a:bodyPr wrap="none">
            <a:spAutoFit/>
          </a:bodyPr>
          <a:lstStyle/>
          <a:p>
            <a:r>
              <a:rPr lang="en-US" sz="2300" b="1" dirty="0"/>
              <a:t>True or False</a:t>
            </a:r>
            <a:endParaRPr lang="en-US" sz="2300" dirty="0"/>
          </a:p>
        </p:txBody>
      </p:sp>
      <p:sp>
        <p:nvSpPr>
          <p:cNvPr id="3" name="Rectangle 2"/>
          <p:cNvSpPr/>
          <p:nvPr/>
        </p:nvSpPr>
        <p:spPr>
          <a:xfrm>
            <a:off x="1440235" y="1556792"/>
            <a:ext cx="7272808" cy="3734356"/>
          </a:xfrm>
          <a:prstGeom prst="rect">
            <a:avLst/>
          </a:prstGeom>
        </p:spPr>
        <p:txBody>
          <a:bodyPr wrap="square">
            <a:spAutoFit/>
          </a:bodyPr>
          <a:lstStyle/>
          <a:p>
            <a:pPr marL="457200" lvl="0" indent="-457200">
              <a:lnSpc>
                <a:spcPct val="200000"/>
              </a:lnSpc>
              <a:buFont typeface="+mj-lt"/>
              <a:buAutoNum type="arabicPeriod"/>
            </a:pPr>
            <a:r>
              <a:rPr lang="en-US" sz="2000" dirty="0" smtClean="0"/>
              <a:t>Some people believe that The </a:t>
            </a:r>
            <a:r>
              <a:rPr lang="en-US" sz="2000" dirty="0"/>
              <a:t>Beatles started leaving </a:t>
            </a:r>
            <a:r>
              <a:rPr lang="en-US" sz="2000" dirty="0" smtClean="0">
                <a:solidFill>
                  <a:srgbClr val="000000"/>
                </a:solidFill>
              </a:rPr>
              <a:t>clues</a:t>
            </a:r>
            <a:r>
              <a:rPr lang="en-US" sz="2000" dirty="0" smtClean="0"/>
              <a:t> </a:t>
            </a:r>
            <a:r>
              <a:rPr lang="en-US" sz="2000" dirty="0"/>
              <a:t>in their </a:t>
            </a:r>
            <a:r>
              <a:rPr lang="en-US" sz="2000" dirty="0" smtClean="0"/>
              <a:t>music regarding </a:t>
            </a:r>
            <a:r>
              <a:rPr lang="en-US" sz="2000" dirty="0"/>
              <a:t>Paul </a:t>
            </a:r>
            <a:r>
              <a:rPr lang="en-US" sz="2000" dirty="0" smtClean="0"/>
              <a:t>McCartney’s death. T/F</a:t>
            </a:r>
          </a:p>
          <a:p>
            <a:pPr marL="457200" lvl="0" indent="-457200">
              <a:lnSpc>
                <a:spcPct val="200000"/>
              </a:lnSpc>
              <a:buFont typeface="+mj-lt"/>
              <a:buAutoNum type="arabicPeriod"/>
            </a:pPr>
            <a:r>
              <a:rPr lang="en-US" sz="2000" dirty="0" smtClean="0"/>
              <a:t>Neil </a:t>
            </a:r>
            <a:r>
              <a:rPr lang="en-US" sz="2000" dirty="0"/>
              <a:t>Armstrong was the fifth person to step on the moon. T/F</a:t>
            </a:r>
          </a:p>
          <a:p>
            <a:pPr marL="457200" lvl="0" indent="-457200">
              <a:lnSpc>
                <a:spcPct val="200000"/>
              </a:lnSpc>
              <a:buFont typeface="+mj-lt"/>
              <a:buAutoNum type="arabicPeriod"/>
            </a:pPr>
            <a:r>
              <a:rPr lang="en-US" sz="2000" dirty="0"/>
              <a:t>Conspiracy-minded people think that Neil Armstrong did not actually land on the moon. T/F</a:t>
            </a:r>
          </a:p>
          <a:p>
            <a:pPr marL="457200" indent="-457200">
              <a:lnSpc>
                <a:spcPct val="200000"/>
              </a:lnSpc>
              <a:buFont typeface="+mj-lt"/>
              <a:buAutoNum type="arabicPeriod"/>
            </a:pPr>
            <a:r>
              <a:rPr lang="en-US" sz="2000" dirty="0"/>
              <a:t>Paul McCartney was a famous American president. T/F </a:t>
            </a:r>
          </a:p>
        </p:txBody>
      </p:sp>
    </p:spTree>
    <p:extLst>
      <p:ext uri="{BB962C8B-B14F-4D97-AF65-F5344CB8AC3E}">
        <p14:creationId xmlns:p14="http://schemas.microsoft.com/office/powerpoint/2010/main" val="32239694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梯形 1"/>
          <p:cNvSpPr/>
          <p:nvPr/>
        </p:nvSpPr>
        <p:spPr>
          <a:xfrm rot="16200000">
            <a:off x="4195162" y="-1199714"/>
            <a:ext cx="7788168" cy="8327259"/>
          </a:xfrm>
          <a:prstGeom prst="trapezoid">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4" name="Picture 4" descr="D:\WH\web\ETALKING_LOGO_1-01.png"/>
          <p:cNvPicPr>
            <a:picLocks noChangeAspect="1" noChangeArrowheads="1"/>
          </p:cNvPicPr>
          <p:nvPr/>
        </p:nvPicPr>
        <p:blipFill>
          <a:blip r:embed="rId2" cstate="print">
            <a:biLevel thresh="75000"/>
            <a:extLst>
              <a:ext uri="{28A0092B-C50C-407E-A947-70E740481C1C}">
                <a14:useLocalDpi xmlns:a14="http://schemas.microsoft.com/office/drawing/2010/main" val="0"/>
              </a:ext>
            </a:extLst>
          </a:blip>
          <a:srcRect/>
          <a:stretch>
            <a:fillRect/>
          </a:stretch>
        </p:blipFill>
        <p:spPr bwMode="auto">
          <a:xfrm>
            <a:off x="-49569" y="6153150"/>
            <a:ext cx="2895600" cy="704850"/>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群組 4"/>
          <p:cNvGrpSpPr/>
          <p:nvPr/>
        </p:nvGrpSpPr>
        <p:grpSpPr>
          <a:xfrm>
            <a:off x="0" y="-27384"/>
            <a:ext cx="1944291" cy="1296219"/>
            <a:chOff x="0" y="-3"/>
            <a:chExt cx="1944291" cy="1296219"/>
          </a:xfrm>
        </p:grpSpPr>
        <p:sp>
          <p:nvSpPr>
            <p:cNvPr id="6" name="淚滴形 5"/>
            <p:cNvSpPr/>
            <p:nvPr/>
          </p:nvSpPr>
          <p:spPr>
            <a:xfrm rot="16200000">
              <a:off x="0" y="-3"/>
              <a:ext cx="1296219" cy="1296219"/>
            </a:xfrm>
            <a:prstGeom prst="teardrop">
              <a:avLst/>
            </a:prstGeom>
            <a:solidFill>
              <a:srgbClr val="93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p:cNvSpPr txBox="1"/>
            <p:nvPr/>
          </p:nvSpPr>
          <p:spPr>
            <a:xfrm>
              <a:off x="108087" y="240895"/>
              <a:ext cx="1836204" cy="738664"/>
            </a:xfrm>
            <a:prstGeom prst="rect">
              <a:avLst/>
            </a:prstGeom>
            <a:noFill/>
          </p:spPr>
          <p:txBody>
            <a:bodyPr wrap="square" rtlCol="0">
              <a:spAutoFit/>
            </a:bodyPr>
            <a:lstStyle/>
            <a:p>
              <a:r>
                <a:rPr lang="en-US" altLang="zh-TW"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
        <p:nvSpPr>
          <p:cNvPr id="9" name="Rectangle 1"/>
          <p:cNvSpPr/>
          <p:nvPr/>
        </p:nvSpPr>
        <p:spPr>
          <a:xfrm>
            <a:off x="5065262" y="2186765"/>
            <a:ext cx="6987357" cy="1107996"/>
          </a:xfrm>
          <a:prstGeom prst="rect">
            <a:avLst/>
          </a:prstGeom>
        </p:spPr>
        <p:txBody>
          <a:bodyPr wrap="square">
            <a:spAutoFit/>
          </a:bodyPr>
          <a:lstStyle/>
          <a:p>
            <a:r>
              <a:rPr lang="en-US" sz="6600" b="1" dirty="0" smtClean="0">
                <a:solidFill>
                  <a:schemeClr val="bg1"/>
                </a:solidFill>
                <a:latin typeface="Century Gothic" panose="020B0502020202020204" pitchFamily="34" charset="0"/>
              </a:rPr>
              <a:t>Thank you !</a:t>
            </a:r>
            <a:endParaRPr lang="en-US" sz="6600" dirty="0">
              <a:solidFill>
                <a:schemeClr val="bg1"/>
              </a:solidFill>
              <a:latin typeface="Century Gothic" panose="020B0502020202020204" pitchFamily="34" charset="0"/>
            </a:endParaRPr>
          </a:p>
        </p:txBody>
      </p:sp>
      <p:grpSp>
        <p:nvGrpSpPr>
          <p:cNvPr id="11" name="群組 10"/>
          <p:cNvGrpSpPr/>
          <p:nvPr/>
        </p:nvGrpSpPr>
        <p:grpSpPr>
          <a:xfrm>
            <a:off x="2324069" y="3710368"/>
            <a:ext cx="2302153" cy="1922502"/>
            <a:chOff x="2324069" y="3710368"/>
            <a:chExt cx="2302153" cy="1922502"/>
          </a:xfrm>
        </p:grpSpPr>
        <p:sp>
          <p:nvSpPr>
            <p:cNvPr id="12" name="橢圓 11"/>
            <p:cNvSpPr/>
            <p:nvPr/>
          </p:nvSpPr>
          <p:spPr>
            <a:xfrm>
              <a:off x="3224103" y="3981450"/>
              <a:ext cx="1402119" cy="1402119"/>
            </a:xfrm>
            <a:prstGeom prst="ellipse">
              <a:avLst/>
            </a:prstGeom>
            <a:solidFill>
              <a:srgbClr val="F25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3" name="圖片 12"/>
            <p:cNvPicPr>
              <a:picLocks noChangeAspect="1"/>
            </p:cNvPicPr>
            <p:nvPr/>
          </p:nvPicPr>
          <p:blipFill>
            <a:blip r:embed="rId3">
              <a:grayscl/>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324069" y="3710368"/>
              <a:ext cx="2174616" cy="1922502"/>
            </a:xfrm>
            <a:prstGeom prst="rect">
              <a:avLst/>
            </a:prstGeom>
          </p:spPr>
        </p:pic>
      </p:grpSp>
    </p:spTree>
    <p:extLst>
      <p:ext uri="{BB962C8B-B14F-4D97-AF65-F5344CB8AC3E}">
        <p14:creationId xmlns:p14="http://schemas.microsoft.com/office/powerpoint/2010/main" val="816784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672483" y="3717032"/>
            <a:ext cx="3762988" cy="646331"/>
          </a:xfrm>
          <a:prstGeom prst="rect">
            <a:avLst/>
          </a:prstGeom>
          <a:noFill/>
        </p:spPr>
        <p:txBody>
          <a:bodyPr wrap="square" rtlCol="0">
            <a:spAutoFit/>
          </a:bodyPr>
          <a:lstStyle/>
          <a:p>
            <a:pPr algn="ctr"/>
            <a:r>
              <a:rPr lang="en-US" sz="3600" dirty="0" smtClean="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INTRODUCTION </a:t>
            </a:r>
            <a:endParaRPr lang="en-US" sz="3600" dirty="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endParaRPr>
          </a:p>
        </p:txBody>
      </p:sp>
      <p:grpSp>
        <p:nvGrpSpPr>
          <p:cNvPr id="13" name="群組 12"/>
          <p:cNvGrpSpPr/>
          <p:nvPr/>
        </p:nvGrpSpPr>
        <p:grpSpPr>
          <a:xfrm>
            <a:off x="0" y="1166"/>
            <a:ext cx="1944291" cy="1296219"/>
            <a:chOff x="0" y="-3"/>
            <a:chExt cx="1944291" cy="1296219"/>
          </a:xfrm>
        </p:grpSpPr>
        <p:sp>
          <p:nvSpPr>
            <p:cNvPr id="19" name="淚滴形 18"/>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0" name="文字方塊 19"/>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grpSp>
        <p:nvGrpSpPr>
          <p:cNvPr id="15" name="群組 14"/>
          <p:cNvGrpSpPr/>
          <p:nvPr/>
        </p:nvGrpSpPr>
        <p:grpSpPr>
          <a:xfrm>
            <a:off x="2842726" y="1561681"/>
            <a:ext cx="5669752" cy="2252210"/>
            <a:chOff x="2842726" y="1561681"/>
            <a:chExt cx="5669752" cy="2252210"/>
          </a:xfrm>
        </p:grpSpPr>
        <p:pic>
          <p:nvPicPr>
            <p:cNvPr id="17" name="Picture 3" descr="D:\WH\lesson_ppt\template\ICON\WH_lesson_icon-04.png"/>
            <p:cNvPicPr>
              <a:picLocks noChangeAspect="1" noChangeArrowheads="1"/>
            </p:cNvPicPr>
            <p:nvPr/>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b="24384"/>
            <a:stretch/>
          </p:blipFill>
          <p:spPr bwMode="auto">
            <a:xfrm>
              <a:off x="2842726" y="1561681"/>
              <a:ext cx="5669752" cy="225221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群組 17"/>
            <p:cNvGrpSpPr/>
            <p:nvPr/>
          </p:nvGrpSpPr>
          <p:grpSpPr>
            <a:xfrm>
              <a:off x="5310096" y="2837250"/>
              <a:ext cx="432048" cy="586978"/>
              <a:chOff x="4427984" y="2625998"/>
              <a:chExt cx="432048" cy="586978"/>
            </a:xfrm>
          </p:grpSpPr>
          <p:sp>
            <p:nvSpPr>
              <p:cNvPr id="21" name="橢圓 20"/>
              <p:cNvSpPr/>
              <p:nvPr/>
            </p:nvSpPr>
            <p:spPr>
              <a:xfrm>
                <a:off x="4496544" y="2625998"/>
                <a:ext cx="298946" cy="298946"/>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2" name="橢圓 21"/>
              <p:cNvSpPr/>
              <p:nvPr/>
            </p:nvSpPr>
            <p:spPr>
              <a:xfrm>
                <a:off x="4427984" y="2924944"/>
                <a:ext cx="432048" cy="28803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grpSp>
      <p:sp>
        <p:nvSpPr>
          <p:cNvPr id="27" name="TextBox 7"/>
          <p:cNvSpPr txBox="1"/>
          <p:nvPr/>
        </p:nvSpPr>
        <p:spPr>
          <a:xfrm>
            <a:off x="2520355" y="4293096"/>
            <a:ext cx="6120680" cy="1331134"/>
          </a:xfrm>
          <a:prstGeom prst="rect">
            <a:avLst/>
          </a:prstGeom>
          <a:noFill/>
        </p:spPr>
        <p:txBody>
          <a:bodyPr wrap="square" rtlCol="0">
            <a:spAutoFit/>
          </a:bodyPr>
          <a:ls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200000"/>
              </a:lnSpc>
            </a:pPr>
            <a:r>
              <a:rPr lang="en-US" sz="2100" dirty="0" smtClean="0">
                <a:solidFill>
                  <a:schemeClr val="tx1">
                    <a:lumMod val="75000"/>
                    <a:lumOff val="25000"/>
                  </a:schemeClr>
                </a:solidFill>
              </a:rPr>
              <a:t>CEFR Learning Goal:  </a:t>
            </a:r>
            <a:br>
              <a:rPr lang="en-US" sz="2100" dirty="0" smtClean="0">
                <a:solidFill>
                  <a:schemeClr val="tx1">
                    <a:lumMod val="75000"/>
                    <a:lumOff val="25000"/>
                  </a:schemeClr>
                </a:solidFill>
              </a:rPr>
            </a:br>
            <a:r>
              <a:rPr lang="en-US" sz="2100" dirty="0"/>
              <a:t>Justify your point of </a:t>
            </a:r>
            <a:r>
              <a:rPr lang="en-US" sz="2100" dirty="0" smtClean="0"/>
              <a:t>view</a:t>
            </a:r>
            <a:endParaRPr lang="en-US" sz="2100" dirty="0"/>
          </a:p>
        </p:txBody>
      </p:sp>
    </p:spTree>
    <p:extLst>
      <p:ext uri="{BB962C8B-B14F-4D97-AF65-F5344CB8AC3E}">
        <p14:creationId xmlns:p14="http://schemas.microsoft.com/office/powerpoint/2010/main" val="277831010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5" name="Picture 4" descr="people-black-homeless-black-people-person-african.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72483" y="0"/>
            <a:ext cx="8572500" cy="6858000"/>
          </a:xfrm>
          <a:prstGeom prst="rect">
            <a:avLst/>
          </a:prstGeom>
        </p:spPr>
      </p:pic>
      <p:pic>
        <p:nvPicPr>
          <p:cNvPr id="4" name="Picture 3" descr="moon-landing-60582_128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4491" y="-6926"/>
            <a:ext cx="8548494" cy="8548494"/>
          </a:xfrm>
          <a:prstGeom prst="rect">
            <a:avLst/>
          </a:prstGeom>
        </p:spPr>
      </p:pic>
      <p:sp>
        <p:nvSpPr>
          <p:cNvPr id="3" name="矩形 2"/>
          <p:cNvSpPr/>
          <p:nvPr/>
        </p:nvSpPr>
        <p:spPr>
          <a:xfrm>
            <a:off x="-1" y="-1"/>
            <a:ext cx="4608587" cy="43062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直角三角形 1"/>
          <p:cNvSpPr/>
          <p:nvPr/>
        </p:nvSpPr>
        <p:spPr>
          <a:xfrm rot="5400000">
            <a:off x="2246597" y="1427052"/>
            <a:ext cx="6956228" cy="4104455"/>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直角三角形 17"/>
          <p:cNvSpPr/>
          <p:nvPr/>
        </p:nvSpPr>
        <p:spPr>
          <a:xfrm rot="5400000" flipV="1">
            <a:off x="-2605911" y="548685"/>
            <a:ext cx="3220567" cy="938586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TextBox 5"/>
          <p:cNvSpPr txBox="1"/>
          <p:nvPr/>
        </p:nvSpPr>
        <p:spPr>
          <a:xfrm>
            <a:off x="216099" y="1182016"/>
            <a:ext cx="4896544" cy="3924151"/>
          </a:xfrm>
          <a:prstGeom prst="rect">
            <a:avLst/>
          </a:prstGeom>
          <a:noFill/>
        </p:spPr>
        <p:txBody>
          <a:bodyPr wrap="square" rtlCol="0">
            <a:spAutoFit/>
          </a:bodyPr>
          <a:lstStyle/>
          <a:p>
            <a:pPr>
              <a:lnSpc>
                <a:spcPct val="200000"/>
              </a:lnSpc>
            </a:pPr>
            <a:r>
              <a:rPr lang="en-US" dirty="0"/>
              <a:t>When bad things happen, people sometimes have trouble believing that it’s true. So they start to doubt that it is true and start asking questions or investigating to see if it is true or not. From these questions and investigations a lot of theories can start to form, these theories are usually called conspiracy theories.</a:t>
            </a:r>
          </a:p>
        </p:txBody>
      </p:sp>
      <p:grpSp>
        <p:nvGrpSpPr>
          <p:cNvPr id="13" name="群組 12"/>
          <p:cNvGrpSpPr/>
          <p:nvPr/>
        </p:nvGrpSpPr>
        <p:grpSpPr>
          <a:xfrm>
            <a:off x="1152203" y="5229200"/>
            <a:ext cx="1152127" cy="331799"/>
            <a:chOff x="4860034" y="4725149"/>
            <a:chExt cx="1152127" cy="331799"/>
          </a:xfrm>
          <a:solidFill>
            <a:srgbClr val="93D050"/>
          </a:solidFill>
        </p:grpSpPr>
        <p:sp>
          <p:nvSpPr>
            <p:cNvPr id="11" name="矩形 10"/>
            <p:cNvSpPr/>
            <p:nvPr/>
          </p:nvSpPr>
          <p:spPr>
            <a:xfrm>
              <a:off x="4860034" y="4725149"/>
              <a:ext cx="1152127" cy="331799"/>
            </a:xfrm>
            <a:prstGeom prst="rect">
              <a:avLst/>
            </a:prstGeom>
            <a:grp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文字方塊 11"/>
            <p:cNvSpPr txBox="1"/>
            <p:nvPr/>
          </p:nvSpPr>
          <p:spPr>
            <a:xfrm>
              <a:off x="5112643" y="4741403"/>
              <a:ext cx="864096" cy="307777"/>
            </a:xfrm>
            <a:prstGeom prst="rect">
              <a:avLst/>
            </a:prstGeom>
            <a:grpFill/>
          </p:spPr>
          <p:txBody>
            <a:bodyPr wrap="square" rtlCol="0">
              <a:spAutoFit/>
            </a:bodyPr>
            <a:lstStyle/>
            <a:p>
              <a:r>
                <a:rPr lang="en-US" altLang="zh-TW" sz="1400" dirty="0" smtClean="0">
                  <a:solidFill>
                    <a:schemeClr val="bg1"/>
                  </a:solidFill>
                  <a:latin typeface="Century Gothic" panose="020B0502020202020204" pitchFamily="34" charset="0"/>
                </a:rPr>
                <a:t>START</a:t>
              </a:r>
              <a:endParaRPr lang="zh-TW" altLang="en-US" sz="1400" dirty="0">
                <a:solidFill>
                  <a:schemeClr val="bg1"/>
                </a:solidFill>
                <a:latin typeface="Century Gothic" panose="020B0502020202020204" pitchFamily="34" charset="0"/>
              </a:endParaRPr>
            </a:p>
          </p:txBody>
        </p:sp>
      </p:grpSp>
      <p:grpSp>
        <p:nvGrpSpPr>
          <p:cNvPr id="19" name="群組 18"/>
          <p:cNvGrpSpPr/>
          <p:nvPr/>
        </p:nvGrpSpPr>
        <p:grpSpPr>
          <a:xfrm>
            <a:off x="0" y="1166"/>
            <a:ext cx="1944291" cy="1296219"/>
            <a:chOff x="0" y="-3"/>
            <a:chExt cx="1944291" cy="1296219"/>
          </a:xfrm>
        </p:grpSpPr>
        <p:sp>
          <p:nvSpPr>
            <p:cNvPr id="20" name="淚滴形 19"/>
            <p:cNvSpPr/>
            <p:nvPr/>
          </p:nvSpPr>
          <p:spPr>
            <a:xfrm rot="16200000">
              <a:off x="0" y="-3"/>
              <a:ext cx="1296219" cy="1296219"/>
            </a:xfrm>
            <a:prstGeom prst="teardrop">
              <a:avLst/>
            </a:prstGeom>
            <a:solidFill>
              <a:srgbClr val="93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文字方塊 20"/>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22746334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56459" y="3573016"/>
            <a:ext cx="4104456" cy="646331"/>
          </a:xfrm>
          <a:prstGeom prst="rect">
            <a:avLst/>
          </a:prstGeom>
          <a:noFill/>
        </p:spPr>
        <p:txBody>
          <a:bodyPr wrap="square" rtlCol="0">
            <a:spAutoFit/>
          </a:bodyPr>
          <a:lstStyle/>
          <a:p>
            <a:r>
              <a:rPr lang="en-US" sz="3600" spc="600" dirty="0" smtClean="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rPr>
              <a:t>VOCABULARY </a:t>
            </a:r>
            <a:endParaRPr lang="en-US" sz="3600" spc="600" dirty="0">
              <a:solidFill>
                <a:schemeClr val="tx1">
                  <a:lumMod val="85000"/>
                  <a:lumOff val="15000"/>
                </a:schemeClr>
              </a:solidFill>
              <a:latin typeface="Malgun Gothic Semilight" panose="020B0502040204020203" pitchFamily="34" charset="-120"/>
              <a:ea typeface="Malgun Gothic Semilight" panose="020B0502040204020203" pitchFamily="34" charset="-120"/>
              <a:cs typeface="Malgun Gothic Semilight" panose="020B0502040204020203" pitchFamily="34" charset="-120"/>
            </a:endParaRPr>
          </a:p>
        </p:txBody>
      </p:sp>
      <p:sp>
        <p:nvSpPr>
          <p:cNvPr id="5" name="TextBox 7"/>
          <p:cNvSpPr txBox="1"/>
          <p:nvPr/>
        </p:nvSpPr>
        <p:spPr>
          <a:xfrm>
            <a:off x="936179" y="4221088"/>
            <a:ext cx="9001075" cy="684803"/>
          </a:xfrm>
          <a:prstGeom prst="rect">
            <a:avLst/>
          </a:prstGeom>
          <a:noFill/>
        </p:spPr>
        <p:txBody>
          <a:bodyPr wrap="square" rtlCol="0">
            <a:spAutoFit/>
          </a:bodyPr>
          <a:lstStyle/>
          <a:p>
            <a:pPr algn="ctr">
              <a:lnSpc>
                <a:spcPct val="200000"/>
              </a:lnSpc>
            </a:pPr>
            <a:r>
              <a:rPr lang="en-US" sz="2100" dirty="0" smtClean="0"/>
              <a:t>Lets check whether you know each following word.</a:t>
            </a:r>
            <a:endParaRPr lang="zh-TW" altLang="zh-TW" sz="2100" dirty="0"/>
          </a:p>
        </p:txBody>
      </p:sp>
      <p:pic>
        <p:nvPicPr>
          <p:cNvPr id="6" name="Picture 2" descr="D:\WH\lesson_ppt\template\ICON\WH_lesson_icon-0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90948" y="2322722"/>
            <a:ext cx="1429807" cy="1322302"/>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群組 8"/>
          <p:cNvGrpSpPr/>
          <p:nvPr/>
        </p:nvGrpSpPr>
        <p:grpSpPr>
          <a:xfrm>
            <a:off x="0" y="1166"/>
            <a:ext cx="1944291" cy="1296219"/>
            <a:chOff x="0" y="-3"/>
            <a:chExt cx="1944291" cy="1296219"/>
          </a:xfrm>
        </p:grpSpPr>
        <p:sp>
          <p:nvSpPr>
            <p:cNvPr id="8" name="淚滴形 9"/>
            <p:cNvSpPr/>
            <p:nvPr/>
          </p:nvSpPr>
          <p:spPr>
            <a:xfrm rot="16200000">
              <a:off x="0" y="-3"/>
              <a:ext cx="1296219" cy="1296219"/>
            </a:xfrm>
            <a:prstGeom prst="teardrop">
              <a:avLst/>
            </a:prstGeom>
            <a:solidFill>
              <a:srgbClr val="8DC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14"/>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
        <p:nvSpPr>
          <p:cNvPr id="10" name="TextBox 9"/>
          <p:cNvSpPr txBox="1"/>
          <p:nvPr/>
        </p:nvSpPr>
        <p:spPr>
          <a:xfrm>
            <a:off x="2597519" y="-423363"/>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969589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a:spLocks/>
          </p:cNvSpPr>
          <p:nvPr/>
        </p:nvSpPr>
        <p:spPr>
          <a:xfrm>
            <a:off x="1152203" y="1973296"/>
            <a:ext cx="8568952" cy="4884704"/>
          </a:xfrm>
          <a:prstGeom prst="rect">
            <a:avLst/>
          </a:prstGeom>
        </p:spPr>
        <p:txBody>
          <a:bodyPr numCol="1">
            <a:noAutofit/>
          </a:bodyPr>
          <a:lstStyle>
            <a:lvl1pPr marL="0" indent="0" algn="ctr" defTabSz="914400" rtl="0" eaLnBrk="1" latinLnBrk="0" hangingPunct="1">
              <a:spcBef>
                <a:spcPct val="20000"/>
              </a:spcBef>
              <a:buFont typeface="Arial" panose="020B0604020202020204"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anose="020B0604020202020204"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anose="020B0604020202020204"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pPr algn="l">
              <a:lnSpc>
                <a:spcPct val="200000"/>
              </a:lnSpc>
            </a:pPr>
            <a:r>
              <a:rPr lang="en-US" sz="1600" b="1" dirty="0">
                <a:solidFill>
                  <a:srgbClr val="93D050"/>
                </a:solidFill>
              </a:rPr>
              <a:t>Conspiracy-minded</a:t>
            </a:r>
            <a:r>
              <a:rPr lang="en-US" sz="1600" dirty="0">
                <a:solidFill>
                  <a:srgbClr val="93D050"/>
                </a:solidFill>
              </a:rPr>
              <a:t> </a:t>
            </a:r>
            <a:r>
              <a:rPr lang="en-US" sz="1600" dirty="0"/>
              <a:t>(adjective) people that often think unpleasant events or situations are the result of secret plans made by powerful people </a:t>
            </a:r>
          </a:p>
          <a:p>
            <a:pPr algn="l">
              <a:lnSpc>
                <a:spcPct val="200000"/>
              </a:lnSpc>
            </a:pPr>
            <a:r>
              <a:rPr lang="en-US" sz="1600" b="1" dirty="0">
                <a:solidFill>
                  <a:srgbClr val="93D050"/>
                </a:solidFill>
              </a:rPr>
              <a:t>Popularity</a:t>
            </a:r>
            <a:r>
              <a:rPr lang="en-US" sz="1600" dirty="0"/>
              <a:t> (noun) the quality of being liked by many people</a:t>
            </a:r>
          </a:p>
          <a:p>
            <a:pPr algn="l">
              <a:lnSpc>
                <a:spcPct val="200000"/>
              </a:lnSpc>
            </a:pPr>
            <a:r>
              <a:rPr lang="en-US" sz="1600" b="1" dirty="0">
                <a:solidFill>
                  <a:srgbClr val="93D050"/>
                </a:solidFill>
              </a:rPr>
              <a:t>Clues </a:t>
            </a:r>
            <a:r>
              <a:rPr lang="en-US" sz="1600" dirty="0"/>
              <a:t>(noun) a sign or a piece of information that helps you solve a problem or answer questions</a:t>
            </a:r>
          </a:p>
          <a:p>
            <a:pPr algn="l">
              <a:lnSpc>
                <a:spcPct val="200000"/>
              </a:lnSpc>
            </a:pPr>
            <a:r>
              <a:rPr lang="en-US" sz="1600" b="1" dirty="0">
                <a:solidFill>
                  <a:srgbClr val="93D050"/>
                </a:solidFill>
              </a:rPr>
              <a:t>Evidence</a:t>
            </a:r>
            <a:r>
              <a:rPr lang="en-US" sz="1600" dirty="0"/>
              <a:t> (noun) something that makes you believe that something is true or </a:t>
            </a:r>
            <a:r>
              <a:rPr lang="en-US" sz="1600" dirty="0" smtClean="0"/>
              <a:t>exists</a:t>
            </a:r>
          </a:p>
          <a:p>
            <a:pPr algn="l">
              <a:lnSpc>
                <a:spcPct val="200000"/>
              </a:lnSpc>
            </a:pPr>
            <a:r>
              <a:rPr lang="en-US" sz="1600" b="1" dirty="0">
                <a:solidFill>
                  <a:srgbClr val="93D050"/>
                </a:solidFill>
              </a:rPr>
              <a:t>Astronaut </a:t>
            </a:r>
            <a:r>
              <a:rPr lang="en-US" sz="1600" dirty="0"/>
              <a:t>(noun) a person trained for traveling in space</a:t>
            </a:r>
          </a:p>
          <a:p>
            <a:pPr algn="l">
              <a:lnSpc>
                <a:spcPct val="200000"/>
              </a:lnSpc>
            </a:pPr>
            <a:r>
              <a:rPr lang="en-US" sz="1600" b="1" dirty="0">
                <a:solidFill>
                  <a:srgbClr val="93D050"/>
                </a:solidFill>
              </a:rPr>
              <a:t>Set</a:t>
            </a:r>
            <a:r>
              <a:rPr lang="en-US" sz="1600" dirty="0">
                <a:solidFill>
                  <a:srgbClr val="93D050"/>
                </a:solidFill>
              </a:rPr>
              <a:t> </a:t>
            </a:r>
            <a:r>
              <a:rPr lang="en-US" sz="1600" dirty="0"/>
              <a:t>(noun) the place where a film or play is performed or recorded, and the pictures, furniture, etc. that are used</a:t>
            </a:r>
          </a:p>
          <a:p>
            <a:endParaRPr lang="en-US" sz="2000" dirty="0"/>
          </a:p>
          <a:p>
            <a:pPr algn="l">
              <a:lnSpc>
                <a:spcPct val="200000"/>
              </a:lnSpc>
            </a:pPr>
            <a:endParaRPr lang="en-US" sz="2000" dirty="0"/>
          </a:p>
          <a:p>
            <a:r>
              <a:rPr lang="en-US" sz="2400" dirty="0"/>
              <a:t>   </a:t>
            </a:r>
          </a:p>
          <a:p>
            <a:r>
              <a:rPr lang="en-US" sz="2400" dirty="0"/>
              <a:t> </a:t>
            </a:r>
          </a:p>
        </p:txBody>
      </p:sp>
      <p:sp>
        <p:nvSpPr>
          <p:cNvPr id="3" name="Title 1"/>
          <p:cNvSpPr txBox="1">
            <a:spLocks/>
          </p:cNvSpPr>
          <p:nvPr/>
        </p:nvSpPr>
        <p:spPr>
          <a:xfrm>
            <a:off x="4665494" y="5682309"/>
            <a:ext cx="5893406" cy="1131067"/>
          </a:xfrm>
          <a:prstGeom prst="rect">
            <a:avLst/>
          </a:prstGeom>
        </p:spPr>
        <p:txBody>
          <a:bodyP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TW" sz="9600" b="1" dirty="0">
                <a:solidFill>
                  <a:schemeClr val="bg1">
                    <a:lumMod val="75000"/>
                  </a:schemeClr>
                </a:solidFill>
              </a:rPr>
              <a:t>V</a:t>
            </a:r>
            <a:r>
              <a:rPr lang="en-US" altLang="zh-TW" sz="9600" dirty="0">
                <a:solidFill>
                  <a:schemeClr val="bg1">
                    <a:lumMod val="75000"/>
                  </a:schemeClr>
                </a:solidFill>
              </a:rPr>
              <a:t>ocabulary</a:t>
            </a:r>
            <a:endParaRPr lang="zh-TW" altLang="en-US" sz="9600" dirty="0">
              <a:solidFill>
                <a:schemeClr val="bg1">
                  <a:lumMod val="75000"/>
                </a:schemeClr>
              </a:solidFill>
            </a:endParaRPr>
          </a:p>
        </p:txBody>
      </p:sp>
      <p:grpSp>
        <p:nvGrpSpPr>
          <p:cNvPr id="4" name="群組 3"/>
          <p:cNvGrpSpPr/>
          <p:nvPr/>
        </p:nvGrpSpPr>
        <p:grpSpPr>
          <a:xfrm>
            <a:off x="672009" y="1772816"/>
            <a:ext cx="4368626" cy="497867"/>
            <a:chOff x="311969" y="4941168"/>
            <a:chExt cx="4368626" cy="497867"/>
          </a:xfrm>
        </p:grpSpPr>
        <p:grpSp>
          <p:nvGrpSpPr>
            <p:cNvPr id="5" name="群組 4"/>
            <p:cNvGrpSpPr/>
            <p:nvPr/>
          </p:nvGrpSpPr>
          <p:grpSpPr>
            <a:xfrm>
              <a:off x="311969" y="4941168"/>
              <a:ext cx="4080594" cy="497867"/>
              <a:chOff x="383977" y="5445223"/>
              <a:chExt cx="4080594" cy="497867"/>
            </a:xfrm>
          </p:grpSpPr>
          <p:grpSp>
            <p:nvGrpSpPr>
              <p:cNvPr id="7" name="群組 6"/>
              <p:cNvGrpSpPr/>
              <p:nvPr/>
            </p:nvGrpSpPr>
            <p:grpSpPr>
              <a:xfrm>
                <a:off x="383977" y="5445223"/>
                <a:ext cx="497867" cy="497867"/>
                <a:chOff x="383977" y="5163383"/>
                <a:chExt cx="779708" cy="779708"/>
              </a:xfrm>
            </p:grpSpPr>
            <p:sp>
              <p:nvSpPr>
                <p:cNvPr id="9" name="橢圓 8"/>
                <p:cNvSpPr/>
                <p:nvPr/>
              </p:nvSpPr>
              <p:spPr>
                <a:xfrm>
                  <a:off x="383977" y="5163383"/>
                  <a:ext cx="779708" cy="779708"/>
                </a:xfrm>
                <a:prstGeom prst="ellipse">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0" name="Picture 8" descr="dictionary.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1803" y="5301209"/>
                  <a:ext cx="504056" cy="504056"/>
                </a:xfrm>
                <a:prstGeom prst="rect">
                  <a:avLst/>
                </a:prstGeom>
              </p:spPr>
            </p:pic>
          </p:grpSp>
          <p:cxnSp>
            <p:nvCxnSpPr>
              <p:cNvPr id="8" name="直線接點 7"/>
              <p:cNvCxnSpPr>
                <a:stCxn id="9" idx="6"/>
              </p:cNvCxnSpPr>
              <p:nvPr/>
            </p:nvCxnSpPr>
            <p:spPr>
              <a:xfrm>
                <a:off x="881844" y="5694157"/>
                <a:ext cx="3582727" cy="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6" name="圓角矩形 5"/>
            <p:cNvSpPr/>
            <p:nvPr/>
          </p:nvSpPr>
          <p:spPr>
            <a:xfrm>
              <a:off x="4320555" y="5158156"/>
              <a:ext cx="360040" cy="63889"/>
            </a:xfrm>
            <a:prstGeom prst="roundRect">
              <a:avLst/>
            </a:prstGeom>
            <a:solidFill>
              <a:schemeClr val="tx1">
                <a:lumMod val="50000"/>
                <a:lumOff val="50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grpSp>
      <p:sp>
        <p:nvSpPr>
          <p:cNvPr id="11" name="淚滴形 16"/>
          <p:cNvSpPr/>
          <p:nvPr/>
        </p:nvSpPr>
        <p:spPr>
          <a:xfrm rot="16200000">
            <a:off x="0" y="1166"/>
            <a:ext cx="1296219" cy="1296219"/>
          </a:xfrm>
          <a:prstGeom prst="teardrop">
            <a:avLst/>
          </a:prstGeom>
          <a:solidFill>
            <a:srgbClr val="9AF8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文字方塊 17"/>
          <p:cNvSpPr txBox="1"/>
          <p:nvPr/>
        </p:nvSpPr>
        <p:spPr>
          <a:xfrm>
            <a:off x="108087" y="242064"/>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nvGrpSpPr>
          <p:cNvPr id="13" name="群組 10"/>
          <p:cNvGrpSpPr/>
          <p:nvPr/>
        </p:nvGrpSpPr>
        <p:grpSpPr>
          <a:xfrm>
            <a:off x="0" y="1166"/>
            <a:ext cx="1944291" cy="1296219"/>
            <a:chOff x="0" y="-3"/>
            <a:chExt cx="1944291" cy="1296219"/>
          </a:xfrm>
        </p:grpSpPr>
        <p:sp>
          <p:nvSpPr>
            <p:cNvPr id="14" name="淚滴形 11"/>
            <p:cNvSpPr/>
            <p:nvPr/>
          </p:nvSpPr>
          <p:spPr>
            <a:xfrm rot="16200000">
              <a:off x="0" y="-3"/>
              <a:ext cx="1296219" cy="1296219"/>
            </a:xfrm>
            <a:prstGeom prst="teardrop">
              <a:avLst/>
            </a:prstGeom>
            <a:solidFill>
              <a:srgbClr val="8DC8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5" name="文字方塊 16"/>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4075656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2657548010_b0a111ee35_o.jpg"/>
          <p:cNvPicPr>
            <a:picLocks noChangeAspect="1"/>
          </p:cNvPicPr>
          <p:nvPr/>
        </p:nvPicPr>
        <p:blipFill rotWithShape="1">
          <a:blip r:embed="rId2" cstate="print">
            <a:extLst>
              <a:ext uri="{28A0092B-C50C-407E-A947-70E740481C1C}">
                <a14:useLocalDpi xmlns:a14="http://schemas.microsoft.com/office/drawing/2010/main" val="0"/>
              </a:ext>
            </a:extLst>
          </a:blip>
          <a:srcRect l="47196"/>
          <a:stretch/>
        </p:blipFill>
        <p:spPr>
          <a:xfrm>
            <a:off x="8479445" y="0"/>
            <a:ext cx="2477891" cy="6858000"/>
          </a:xfrm>
          <a:prstGeom prst="rect">
            <a:avLst/>
          </a:prstGeom>
        </p:spPr>
      </p:pic>
      <p:grpSp>
        <p:nvGrpSpPr>
          <p:cNvPr id="2" name="群組 1"/>
          <p:cNvGrpSpPr/>
          <p:nvPr/>
        </p:nvGrpSpPr>
        <p:grpSpPr>
          <a:xfrm>
            <a:off x="0" y="1166"/>
            <a:ext cx="1944291" cy="1296219"/>
            <a:chOff x="0" y="-3"/>
            <a:chExt cx="1944291" cy="1296219"/>
          </a:xfrm>
        </p:grpSpPr>
        <p:sp>
          <p:nvSpPr>
            <p:cNvPr id="3" name="淚滴形 2"/>
            <p:cNvSpPr/>
            <p:nvPr/>
          </p:nvSpPr>
          <p:spPr>
            <a:xfrm rot="16200000">
              <a:off x="0" y="-3"/>
              <a:ext cx="1296219" cy="1296219"/>
            </a:xfrm>
            <a:prstGeom prst="teardrop">
              <a:avLst/>
            </a:prstGeom>
            <a:solidFill>
              <a:srgbClr val="93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文字方塊 3"/>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
        <p:nvSpPr>
          <p:cNvPr id="7" name="矩形 6"/>
          <p:cNvSpPr/>
          <p:nvPr/>
        </p:nvSpPr>
        <p:spPr>
          <a:xfrm>
            <a:off x="7726625" y="5445223"/>
            <a:ext cx="746672" cy="1412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6192687" y="6669360"/>
            <a:ext cx="4608663" cy="188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p:cNvSpPr/>
          <p:nvPr/>
        </p:nvSpPr>
        <p:spPr>
          <a:xfrm>
            <a:off x="6984776" y="5943091"/>
            <a:ext cx="741849" cy="9149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p:cNvSpPr/>
          <p:nvPr/>
        </p:nvSpPr>
        <p:spPr>
          <a:xfrm>
            <a:off x="8473297" y="6248423"/>
            <a:ext cx="815736" cy="6293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p:cNvSpPr/>
          <p:nvPr/>
        </p:nvSpPr>
        <p:spPr>
          <a:xfrm>
            <a:off x="9214910" y="5013176"/>
            <a:ext cx="794202" cy="18646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7" name="直線接點 16"/>
          <p:cNvCxnSpPr>
            <a:stCxn id="11" idx="1"/>
          </p:cNvCxnSpPr>
          <p:nvPr/>
        </p:nvCxnSpPr>
        <p:spPr>
          <a:xfrm flipH="1" flipV="1">
            <a:off x="8473296" y="-171399"/>
            <a:ext cx="1" cy="673450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線接點 19"/>
          <p:cNvCxnSpPr/>
          <p:nvPr/>
        </p:nvCxnSpPr>
        <p:spPr>
          <a:xfrm flipV="1">
            <a:off x="9217024" y="-171400"/>
            <a:ext cx="0" cy="640871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線接點 20"/>
          <p:cNvCxnSpPr/>
          <p:nvPr/>
        </p:nvCxnSpPr>
        <p:spPr>
          <a:xfrm flipV="1">
            <a:off x="10009112" y="-34277"/>
            <a:ext cx="0" cy="6408713"/>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9880348" y="5805265"/>
            <a:ext cx="873555" cy="10725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9" name="TextBox 1"/>
          <p:cNvSpPr txBox="1"/>
          <p:nvPr/>
        </p:nvSpPr>
        <p:spPr>
          <a:xfrm>
            <a:off x="288107" y="1196752"/>
            <a:ext cx="8203791" cy="5416868"/>
          </a:xfrm>
          <a:prstGeom prst="rect">
            <a:avLst/>
          </a:prstGeom>
          <a:noFill/>
        </p:spPr>
        <p:txBody>
          <a:bodyPr wrap="square" rtlCol="0">
            <a:spAutoFit/>
          </a:bodyPr>
          <a:lstStyle/>
          <a:p>
            <a:pPr>
              <a:lnSpc>
                <a:spcPct val="200000"/>
              </a:lnSpc>
            </a:pPr>
            <a:r>
              <a:rPr lang="en-US" dirty="0"/>
              <a:t>Paul McCartney was one of the most famous American singers of all time. He sang for many years for the popular English rock and roll band, </a:t>
            </a:r>
            <a:r>
              <a:rPr lang="en-US" i="1" dirty="0"/>
              <a:t>The Beatles</a:t>
            </a:r>
            <a:r>
              <a:rPr lang="en-US" dirty="0"/>
              <a:t>. </a:t>
            </a:r>
            <a:r>
              <a:rPr lang="en-US" b="1" dirty="0">
                <a:solidFill>
                  <a:srgbClr val="93D050"/>
                </a:solidFill>
              </a:rPr>
              <a:t>Conspiracy-minded</a:t>
            </a:r>
            <a:r>
              <a:rPr lang="en-US" dirty="0">
                <a:solidFill>
                  <a:srgbClr val="93D050"/>
                </a:solidFill>
              </a:rPr>
              <a:t> </a:t>
            </a:r>
            <a:r>
              <a:rPr lang="en-US" dirty="0"/>
              <a:t>people think that Paul actually died in 1966. They feel that </a:t>
            </a:r>
            <a:r>
              <a:rPr lang="en-US" i="1" dirty="0"/>
              <a:t>The Beatles</a:t>
            </a:r>
            <a:r>
              <a:rPr lang="en-US" dirty="0"/>
              <a:t> did not want to make his death public. So instead of telling everyone that he died, they think the band chose another band member that sang like Paul, looked like him, and even acted like him. People think the band was afraid to lose its </a:t>
            </a:r>
            <a:r>
              <a:rPr lang="en-US" b="1" dirty="0">
                <a:solidFill>
                  <a:srgbClr val="93D050"/>
                </a:solidFill>
              </a:rPr>
              <a:t>popularity</a:t>
            </a:r>
            <a:r>
              <a:rPr lang="en-US" b="1" dirty="0"/>
              <a:t> </a:t>
            </a:r>
            <a:r>
              <a:rPr lang="en-US" dirty="0"/>
              <a:t>if Paul wasn’t a member anymore. The same people also believe </a:t>
            </a:r>
            <a:r>
              <a:rPr lang="en-US" i="1" dirty="0"/>
              <a:t>The Beatles</a:t>
            </a:r>
            <a:r>
              <a:rPr lang="en-US" dirty="0"/>
              <a:t> started leaving </a:t>
            </a:r>
            <a:r>
              <a:rPr lang="en-US" b="1" dirty="0">
                <a:solidFill>
                  <a:srgbClr val="93D050"/>
                </a:solidFill>
              </a:rPr>
              <a:t>clues</a:t>
            </a:r>
            <a:r>
              <a:rPr lang="en-US" dirty="0"/>
              <a:t> or hints in their music. An entire group of people call themselves Paul-is-Dead. They have regular meetings to help find </a:t>
            </a:r>
            <a:r>
              <a:rPr lang="en-US" b="1" dirty="0" smtClean="0">
                <a:solidFill>
                  <a:srgbClr val="93D050"/>
                </a:solidFill>
              </a:rPr>
              <a:t>evidence</a:t>
            </a:r>
            <a:r>
              <a:rPr lang="en-US" dirty="0" smtClean="0">
                <a:solidFill>
                  <a:srgbClr val="93D050"/>
                </a:solidFill>
              </a:rPr>
              <a:t> </a:t>
            </a:r>
            <a:r>
              <a:rPr lang="en-US" dirty="0"/>
              <a:t>that he actually died in 1966. </a:t>
            </a:r>
          </a:p>
          <a:p>
            <a:endParaRPr lang="en-US" sz="2200" dirty="0"/>
          </a:p>
        </p:txBody>
      </p:sp>
      <p:sp>
        <p:nvSpPr>
          <p:cNvPr id="30" name="文字方塊 29"/>
          <p:cNvSpPr txBox="1"/>
          <p:nvPr/>
        </p:nvSpPr>
        <p:spPr>
          <a:xfrm>
            <a:off x="1512243" y="476672"/>
            <a:ext cx="4896544" cy="523220"/>
          </a:xfrm>
          <a:prstGeom prst="rect">
            <a:avLst/>
          </a:prstGeom>
          <a:noFill/>
        </p:spPr>
        <p:txBody>
          <a:bodyPr wrap="square" rtlCol="0">
            <a:spAutoFit/>
          </a:bodyPr>
          <a:lstStyle/>
          <a:p>
            <a:r>
              <a:rPr lang="en-US" altLang="zh-TW" sz="2800" dirty="0" smtClean="0">
                <a:solidFill>
                  <a:srgbClr val="93D050"/>
                </a:solidFill>
                <a:latin typeface="Century Gothic" panose="020B0502020202020204" pitchFamily="34" charset="0"/>
              </a:rPr>
              <a:t>Paul McCartney’s Death</a:t>
            </a:r>
          </a:p>
        </p:txBody>
      </p:sp>
    </p:spTree>
    <p:extLst>
      <p:ext uri="{BB962C8B-B14F-4D97-AF65-F5344CB8AC3E}">
        <p14:creationId xmlns:p14="http://schemas.microsoft.com/office/powerpoint/2010/main" val="41528243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橢圓 9"/>
          <p:cNvSpPr/>
          <p:nvPr/>
        </p:nvSpPr>
        <p:spPr>
          <a:xfrm>
            <a:off x="4980645" y="2276872"/>
            <a:ext cx="1136774" cy="113677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TextBox 11"/>
          <p:cNvSpPr txBox="1"/>
          <p:nvPr/>
        </p:nvSpPr>
        <p:spPr>
          <a:xfrm>
            <a:off x="1728267" y="3573016"/>
            <a:ext cx="7776864" cy="2531462"/>
          </a:xfrm>
          <a:prstGeom prst="rect">
            <a:avLst/>
          </a:prstGeom>
          <a:noFill/>
        </p:spPr>
        <p:txBody>
          <a:bodyPr wrap="square" rtlCol="0">
            <a:spAutoFit/>
          </a:bodyPr>
          <a:lstStyle/>
          <a:p>
            <a:pPr algn="ctr"/>
            <a:r>
              <a:rPr lang="en-US" sz="3600" dirty="0">
                <a:solidFill>
                  <a:schemeClr val="tx1">
                    <a:lumMod val="75000"/>
                    <a:lumOff val="25000"/>
                  </a:schemeClr>
                </a:solidFill>
                <a:latin typeface="Century Gothic" panose="020B0502020202020204" pitchFamily="34" charset="0"/>
                <a:ea typeface="Malgun Gothic Semilight" panose="020B0502040204020203" pitchFamily="34" charset="-120"/>
                <a:cs typeface="Malgun Gothic Semilight" panose="020B0502040204020203" pitchFamily="34" charset="-120"/>
              </a:rPr>
              <a:t>DISCUSSION </a:t>
            </a:r>
            <a:endParaRPr lang="en-US" sz="3600" dirty="0" smtClean="0">
              <a:solidFill>
                <a:schemeClr val="tx1">
                  <a:lumMod val="75000"/>
                  <a:lumOff val="25000"/>
                </a:schemeClr>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a:p>
            <a:pPr algn="ctr">
              <a:lnSpc>
                <a:spcPct val="200000"/>
              </a:lnSpc>
            </a:pPr>
            <a:r>
              <a:rPr lang="en-US" sz="2100" dirty="0"/>
              <a:t>Do you know anyone who is very conspiracy-minded? </a:t>
            </a:r>
            <a:endParaRPr lang="en-US" sz="2100" dirty="0" smtClean="0"/>
          </a:p>
          <a:p>
            <a:pPr algn="ctr">
              <a:lnSpc>
                <a:spcPct val="200000"/>
              </a:lnSpc>
            </a:pPr>
            <a:r>
              <a:rPr lang="en-US" sz="2100" dirty="0" smtClean="0"/>
              <a:t>Tell </a:t>
            </a:r>
            <a:r>
              <a:rPr lang="en-US" sz="2100" dirty="0"/>
              <a:t>the class about him or her. </a:t>
            </a:r>
            <a:endParaRPr lang="en-US" sz="2100" dirty="0" smtClean="0"/>
          </a:p>
          <a:p>
            <a:pPr algn="ctr">
              <a:lnSpc>
                <a:spcPct val="200000"/>
              </a:lnSpc>
            </a:pPr>
            <a:r>
              <a:rPr lang="en-US" sz="2100" dirty="0" smtClean="0"/>
              <a:t>Do </a:t>
            </a:r>
            <a:r>
              <a:rPr lang="en-US" sz="2100" dirty="0"/>
              <a:t>you like talking to or listening to people like that?</a:t>
            </a:r>
          </a:p>
        </p:txBody>
      </p:sp>
      <p:pic>
        <p:nvPicPr>
          <p:cNvPr id="9" name="Picture 9" descr="icon-project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75968" y="2518358"/>
            <a:ext cx="728763" cy="728763"/>
          </a:xfrm>
          <a:prstGeom prst="rect">
            <a:avLst/>
          </a:prstGeom>
        </p:spPr>
      </p:pic>
      <p:grpSp>
        <p:nvGrpSpPr>
          <p:cNvPr id="16" name="群組 15"/>
          <p:cNvGrpSpPr/>
          <p:nvPr/>
        </p:nvGrpSpPr>
        <p:grpSpPr>
          <a:xfrm>
            <a:off x="-1" y="-27384"/>
            <a:ext cx="1944291" cy="1296219"/>
            <a:chOff x="0" y="-3"/>
            <a:chExt cx="1944291" cy="1296219"/>
          </a:xfrm>
        </p:grpSpPr>
        <p:sp>
          <p:nvSpPr>
            <p:cNvPr id="17" name="淚滴形 16"/>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28856706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9457460819_795bd77b6e_k.jpg"/>
          <p:cNvPicPr>
            <a:picLocks noChangeAspect="1"/>
          </p:cNvPicPr>
          <p:nvPr/>
        </p:nvPicPr>
        <p:blipFill rotWithShape="1">
          <a:blip r:embed="rId2">
            <a:extLst>
              <a:ext uri="{28A0092B-C50C-407E-A947-70E740481C1C}">
                <a14:useLocalDpi xmlns:a14="http://schemas.microsoft.com/office/drawing/2010/main" val="0"/>
              </a:ext>
            </a:extLst>
          </a:blip>
          <a:srcRect r="42930"/>
          <a:stretch/>
        </p:blipFill>
        <p:spPr>
          <a:xfrm>
            <a:off x="-358079" y="-315416"/>
            <a:ext cx="6615322" cy="7154161"/>
          </a:xfrm>
          <a:prstGeom prst="rect">
            <a:avLst/>
          </a:prstGeom>
        </p:spPr>
      </p:pic>
      <p:sp>
        <p:nvSpPr>
          <p:cNvPr id="6" name="直角三角形 5"/>
          <p:cNvSpPr/>
          <p:nvPr/>
        </p:nvSpPr>
        <p:spPr>
          <a:xfrm flipH="1">
            <a:off x="1800271" y="-27385"/>
            <a:ext cx="4464500" cy="6905134"/>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直角三角形 6"/>
          <p:cNvSpPr/>
          <p:nvPr/>
        </p:nvSpPr>
        <p:spPr>
          <a:xfrm rot="10800000" flipH="1" flipV="1">
            <a:off x="-25651" y="5443809"/>
            <a:ext cx="1825925" cy="1433939"/>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TextBox 5"/>
          <p:cNvSpPr txBox="1"/>
          <p:nvPr/>
        </p:nvSpPr>
        <p:spPr>
          <a:xfrm>
            <a:off x="5400675" y="1124744"/>
            <a:ext cx="5400675" cy="5581015"/>
          </a:xfrm>
          <a:prstGeom prst="rect">
            <a:avLst/>
          </a:prstGeom>
          <a:noFill/>
        </p:spPr>
        <p:txBody>
          <a:bodyPr wrap="square" rtlCol="0">
            <a:spAutoFit/>
          </a:bodyPr>
          <a:lstStyle/>
          <a:p>
            <a:pPr>
              <a:lnSpc>
                <a:spcPct val="200000"/>
              </a:lnSpc>
            </a:pPr>
            <a:r>
              <a:rPr lang="en-US" sz="2000" dirty="0"/>
              <a:t>Neil Armstrong, a famous American </a:t>
            </a:r>
            <a:r>
              <a:rPr lang="en-US" sz="2000" b="1" dirty="0">
                <a:solidFill>
                  <a:srgbClr val="93D050"/>
                </a:solidFill>
              </a:rPr>
              <a:t>astronaut</a:t>
            </a:r>
            <a:r>
              <a:rPr lang="en-US" sz="2000" dirty="0"/>
              <a:t>, stepped on the moon in 1969. Many people think that the U.S. government made up this whole event. They think that America was worried about Russia getting on the moon first. They believe the whole event took place somewhere on a very special movie </a:t>
            </a:r>
            <a:r>
              <a:rPr lang="en-US" sz="2000" b="1" dirty="0">
                <a:solidFill>
                  <a:srgbClr val="93D050"/>
                </a:solidFill>
              </a:rPr>
              <a:t>set</a:t>
            </a:r>
            <a:r>
              <a:rPr lang="en-US" sz="2000" dirty="0"/>
              <a:t> in Hollywood. Their theory is based on the fact that the American flag is waving in the background of the film. </a:t>
            </a:r>
          </a:p>
        </p:txBody>
      </p:sp>
      <p:sp>
        <p:nvSpPr>
          <p:cNvPr id="9" name="文字方塊 8"/>
          <p:cNvSpPr txBox="1"/>
          <p:nvPr/>
        </p:nvSpPr>
        <p:spPr>
          <a:xfrm>
            <a:off x="6336779" y="620688"/>
            <a:ext cx="4110754" cy="523220"/>
          </a:xfrm>
          <a:prstGeom prst="rect">
            <a:avLst/>
          </a:prstGeom>
          <a:noFill/>
        </p:spPr>
        <p:txBody>
          <a:bodyPr wrap="square" rtlCol="0">
            <a:spAutoFit/>
          </a:bodyPr>
          <a:lstStyle/>
          <a:p>
            <a:r>
              <a:rPr lang="en-US" altLang="zh-TW" sz="2800" dirty="0" smtClean="0">
                <a:solidFill>
                  <a:srgbClr val="93D050"/>
                </a:solidFill>
                <a:latin typeface="Century Gothic" panose="020B0502020202020204" pitchFamily="34" charset="0"/>
              </a:rPr>
              <a:t>Landing on the moon</a:t>
            </a:r>
            <a:endParaRPr lang="en-US" altLang="zh-TW" sz="2800" dirty="0">
              <a:solidFill>
                <a:srgbClr val="93D050"/>
              </a:solidFill>
              <a:latin typeface="Century Gothic" panose="020B0502020202020204" pitchFamily="34" charset="0"/>
            </a:endParaRPr>
          </a:p>
        </p:txBody>
      </p:sp>
      <p:grpSp>
        <p:nvGrpSpPr>
          <p:cNvPr id="14" name="群組 13"/>
          <p:cNvGrpSpPr/>
          <p:nvPr/>
        </p:nvGrpSpPr>
        <p:grpSpPr>
          <a:xfrm>
            <a:off x="0" y="-27384"/>
            <a:ext cx="1944291" cy="1296219"/>
            <a:chOff x="0" y="-3"/>
            <a:chExt cx="1944291" cy="1296219"/>
          </a:xfrm>
        </p:grpSpPr>
        <p:sp>
          <p:nvSpPr>
            <p:cNvPr id="15" name="淚滴形 14"/>
            <p:cNvSpPr/>
            <p:nvPr/>
          </p:nvSpPr>
          <p:spPr>
            <a:xfrm rot="16200000">
              <a:off x="0" y="-3"/>
              <a:ext cx="1296219" cy="1296219"/>
            </a:xfrm>
            <a:prstGeom prst="teardrop">
              <a:avLst/>
            </a:prstGeom>
            <a:solidFill>
              <a:srgbClr val="93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文字方塊 15"/>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
        <p:nvSpPr>
          <p:cNvPr id="2" name="等腰三角形 1"/>
          <p:cNvSpPr/>
          <p:nvPr/>
        </p:nvSpPr>
        <p:spPr>
          <a:xfrm rot="8614005">
            <a:off x="776566" y="3339290"/>
            <a:ext cx="221490" cy="4538351"/>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5331287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橢圓 9"/>
          <p:cNvSpPr/>
          <p:nvPr/>
        </p:nvSpPr>
        <p:spPr>
          <a:xfrm>
            <a:off x="4980645" y="2276872"/>
            <a:ext cx="1136774" cy="1136774"/>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TextBox 11"/>
          <p:cNvSpPr txBox="1"/>
          <p:nvPr/>
        </p:nvSpPr>
        <p:spPr>
          <a:xfrm>
            <a:off x="1368227" y="3573016"/>
            <a:ext cx="8496944" cy="1885131"/>
          </a:xfrm>
          <a:prstGeom prst="rect">
            <a:avLst/>
          </a:prstGeom>
          <a:noFill/>
        </p:spPr>
        <p:txBody>
          <a:bodyPr wrap="square" rtlCol="0">
            <a:spAutoFit/>
          </a:bodyPr>
          <a:lstStyle/>
          <a:p>
            <a:pPr algn="ctr"/>
            <a:r>
              <a:rPr lang="en-US" sz="3600" dirty="0">
                <a:solidFill>
                  <a:schemeClr val="tx1">
                    <a:lumMod val="75000"/>
                    <a:lumOff val="25000"/>
                  </a:schemeClr>
                </a:solidFill>
                <a:latin typeface="Century Gothic" panose="020B0502020202020204" pitchFamily="34" charset="0"/>
                <a:ea typeface="Malgun Gothic Semilight" panose="020B0502040204020203" pitchFamily="34" charset="-120"/>
                <a:cs typeface="Malgun Gothic Semilight" panose="020B0502040204020203" pitchFamily="34" charset="-120"/>
              </a:rPr>
              <a:t>DISCUSSION </a:t>
            </a:r>
            <a:endParaRPr lang="en-US" sz="3600" dirty="0" smtClean="0">
              <a:solidFill>
                <a:schemeClr val="tx1">
                  <a:lumMod val="75000"/>
                  <a:lumOff val="25000"/>
                </a:schemeClr>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a:p>
            <a:pPr algn="ctr">
              <a:lnSpc>
                <a:spcPct val="200000"/>
              </a:lnSpc>
            </a:pPr>
            <a:r>
              <a:rPr lang="en-US" sz="2100" dirty="0"/>
              <a:t>Do you think there are many theories around space travel? </a:t>
            </a:r>
            <a:endParaRPr lang="en-US" sz="2100" dirty="0" smtClean="0"/>
          </a:p>
          <a:p>
            <a:pPr algn="ctr">
              <a:lnSpc>
                <a:spcPct val="200000"/>
              </a:lnSpc>
            </a:pPr>
            <a:r>
              <a:rPr lang="en-US" sz="2100" dirty="0" smtClean="0"/>
              <a:t>Why </a:t>
            </a:r>
            <a:r>
              <a:rPr lang="en-US" sz="2100" dirty="0"/>
              <a:t>would space travel raise more questions than other travels or events? </a:t>
            </a:r>
          </a:p>
        </p:txBody>
      </p:sp>
      <p:pic>
        <p:nvPicPr>
          <p:cNvPr id="9" name="Picture 9" descr="icon-projects.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75968" y="2518358"/>
            <a:ext cx="728763" cy="728763"/>
          </a:xfrm>
          <a:prstGeom prst="rect">
            <a:avLst/>
          </a:prstGeom>
        </p:spPr>
      </p:pic>
      <p:grpSp>
        <p:nvGrpSpPr>
          <p:cNvPr id="16" name="群組 15"/>
          <p:cNvGrpSpPr/>
          <p:nvPr/>
        </p:nvGrpSpPr>
        <p:grpSpPr>
          <a:xfrm>
            <a:off x="-1" y="-27384"/>
            <a:ext cx="1944291" cy="1296219"/>
            <a:chOff x="0" y="-3"/>
            <a:chExt cx="1944291" cy="1296219"/>
          </a:xfrm>
        </p:grpSpPr>
        <p:sp>
          <p:nvSpPr>
            <p:cNvPr id="17" name="淚滴形 16"/>
            <p:cNvSpPr/>
            <p:nvPr/>
          </p:nvSpPr>
          <p:spPr>
            <a:xfrm rot="16200000">
              <a:off x="0" y="-3"/>
              <a:ext cx="1296219" cy="1296219"/>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8" name="文字方塊 17"/>
            <p:cNvSpPr txBox="1"/>
            <p:nvPr/>
          </p:nvSpPr>
          <p:spPr>
            <a:xfrm>
              <a:off x="108087" y="240895"/>
              <a:ext cx="1836204" cy="738664"/>
            </a:xfrm>
            <a:prstGeom prst="rect">
              <a:avLst/>
            </a:prstGeom>
            <a:noFill/>
          </p:spPr>
          <p:txBody>
            <a:bodyPr wrap="square" rtlCol="0">
              <a:spAutoFit/>
            </a:bodyPr>
            <a:lstStyle/>
            <a:p>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E-TALKING</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BEST </a:t>
              </a:r>
              <a:b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br>
              <a:r>
                <a:rPr lang="en-US" altLang="zh-TW" sz="1400" dirty="0" smtClean="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rPr>
                <a:t>FOR YOU</a:t>
              </a:r>
              <a:endParaRPr lang="zh-TW" altLang="en-US" sz="1400" dirty="0">
                <a:solidFill>
                  <a:schemeClr val="bg1"/>
                </a:solidFill>
                <a:latin typeface="Century Gothic" panose="020B0502020202020204" pitchFamily="34" charset="0"/>
                <a:ea typeface="Malgun Gothic Semilight" panose="020B0502040204020203" pitchFamily="34" charset="-120"/>
                <a:cs typeface="Malgun Gothic Semilight" panose="020B0502040204020203" pitchFamily="34" charset="-120"/>
              </a:endParaRPr>
            </a:p>
          </p:txBody>
        </p:sp>
      </p:grpSp>
    </p:spTree>
    <p:extLst>
      <p:ext uri="{BB962C8B-B14F-4D97-AF65-F5344CB8AC3E}">
        <p14:creationId xmlns:p14="http://schemas.microsoft.com/office/powerpoint/2010/main" val="211857550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370</TotalTime>
  <Words>684</Words>
  <Application>Microsoft Office PowerPoint</Application>
  <PresentationFormat>自訂</PresentationFormat>
  <Paragraphs>58</Paragraphs>
  <Slides>14</Slides>
  <Notes>0</Notes>
  <HiddenSlides>0</HiddenSlides>
  <MMClips>0</MMClips>
  <ScaleCrop>false</ScaleCrop>
  <HeadingPairs>
    <vt:vector size="4" baseType="variant">
      <vt:variant>
        <vt:lpstr>佈景主題</vt:lpstr>
      </vt:variant>
      <vt:variant>
        <vt:i4>1</vt:i4>
      </vt:variant>
      <vt:variant>
        <vt:lpstr>投影片標題</vt:lpstr>
      </vt:variant>
      <vt:variant>
        <vt:i4>14</vt:i4>
      </vt:variant>
    </vt:vector>
  </HeadingPairs>
  <TitlesOfParts>
    <vt:vector size="15" baseType="lpstr">
      <vt:lpstr>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win7</dc:creator>
  <cp:lastModifiedBy>win7</cp:lastModifiedBy>
  <cp:revision>62</cp:revision>
  <dcterms:created xsi:type="dcterms:W3CDTF">2016-02-23T07:49:36Z</dcterms:created>
  <dcterms:modified xsi:type="dcterms:W3CDTF">2016-07-18T02:46:02Z</dcterms:modified>
</cp:coreProperties>
</file>

<file path=docProps/thumbnail.jpeg>
</file>